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unsworks.unsw.edu.au/fapi/datastream/unsworks:47438/SOURCE02?view=true" TargetMode="Externa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Rockwell heading 48, subtitle 36,  normal text 18</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 name="Shape 114"/>
        <p:cNvGrpSpPr/>
        <p:nvPr/>
      </p:nvGrpSpPr>
      <p:grpSpPr>
        <a:xfrm>
          <a:off x="0" y="0"/>
          <a:ext cx="0" cy="0"/>
          <a:chOff x="0" y="0"/>
          <a:chExt cx="0" cy="0"/>
        </a:xfrm>
      </p:grpSpPr>
      <p:sp>
        <p:nvSpPr>
          <p:cNvPr id="115" name="Google Shape;115;g4a4bca177f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4a4bca177f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050">
                <a:solidFill>
                  <a:schemeClr val="dk1"/>
                </a:solidFill>
                <a:highlight>
                  <a:srgbClr val="FFFFFF"/>
                </a:highlight>
              </a:rPr>
              <a:t>*side note* don’t ever tell schooldad i put a pie-esque chart in here</a:t>
            </a:r>
            <a:endParaRPr sz="1050">
              <a:solidFill>
                <a:schemeClr val="dk1"/>
              </a:solidFill>
              <a:highlight>
                <a:srgbClr val="FFFFFF"/>
              </a:highlight>
            </a:endParaRPr>
          </a:p>
          <a:p>
            <a:pPr indent="0" lvl="0" marL="0" rtl="0" algn="l">
              <a:lnSpc>
                <a:spcPct val="115000"/>
              </a:lnSpc>
              <a:spcBef>
                <a:spcPts val="0"/>
              </a:spcBef>
              <a:spcAft>
                <a:spcPts val="0"/>
              </a:spcAft>
              <a:buNone/>
            </a:pPr>
            <a:r>
              <a:t/>
            </a:r>
            <a:endParaRPr sz="1050">
              <a:solidFill>
                <a:schemeClr val="dk1"/>
              </a:solidFill>
              <a:highlight>
                <a:srgbClr val="FFFFFF"/>
              </a:highlight>
            </a:endParaRPr>
          </a:p>
          <a:p>
            <a:pPr indent="0" lvl="0" marL="0" rtl="0" algn="l">
              <a:lnSpc>
                <a:spcPct val="115000"/>
              </a:lnSpc>
              <a:spcBef>
                <a:spcPts val="0"/>
              </a:spcBef>
              <a:spcAft>
                <a:spcPts val="0"/>
              </a:spcAft>
              <a:buNone/>
            </a:pPr>
            <a:r>
              <a:rPr lang="en" sz="1050">
                <a:solidFill>
                  <a:schemeClr val="dk1"/>
                </a:solidFill>
                <a:highlight>
                  <a:srgbClr val="FFFFFF"/>
                </a:highlight>
              </a:rPr>
              <a:t>‘spkts', 'dpkts', 'sbytes', 'dbytes', 'rate', 'sttl', 'dttl', 'sload',</a:t>
            </a:r>
            <a:r>
              <a:rPr b="1" lang="en" sz="1050">
                <a:solidFill>
                  <a:schemeClr val="dk1"/>
                </a:solidFill>
                <a:highlight>
                  <a:srgbClr val="FFFFFF"/>
                </a:highlight>
              </a:rPr>
              <a:t>'dload'</a:t>
            </a:r>
            <a:r>
              <a:rPr lang="en" sz="1050">
                <a:solidFill>
                  <a:schemeClr val="dk1"/>
                </a:solidFill>
                <a:highlight>
                  <a:srgbClr val="FFFFFF"/>
                </a:highlight>
              </a:rPr>
              <a:t>, 'sloss', </a:t>
            </a:r>
            <a:r>
              <a:rPr b="1" lang="en" sz="1050">
                <a:solidFill>
                  <a:schemeClr val="dk1"/>
                </a:solidFill>
                <a:highlight>
                  <a:srgbClr val="FFFFFF"/>
                </a:highlight>
              </a:rPr>
              <a:t>'dloss'</a:t>
            </a:r>
            <a:r>
              <a:rPr lang="en" sz="1050">
                <a:solidFill>
                  <a:schemeClr val="dk1"/>
                </a:solidFill>
                <a:highlight>
                  <a:srgbClr val="FFFFFF"/>
                </a:highlight>
              </a:rPr>
              <a:t>, 'sinpkt', 'dinpkt', </a:t>
            </a:r>
            <a:r>
              <a:rPr b="1" lang="en" sz="1050">
                <a:solidFill>
                  <a:schemeClr val="dk1"/>
                </a:solidFill>
                <a:highlight>
                  <a:srgbClr val="FFFFFF"/>
                </a:highlight>
              </a:rPr>
              <a:t>'sjit'</a:t>
            </a:r>
            <a:r>
              <a:rPr lang="en" sz="1050">
                <a:solidFill>
                  <a:schemeClr val="dk1"/>
                </a:solidFill>
                <a:highlight>
                  <a:srgbClr val="FFFFFF"/>
                </a:highlight>
              </a:rPr>
              <a:t>, </a:t>
            </a:r>
            <a:r>
              <a:rPr b="1" lang="en" sz="1050">
                <a:solidFill>
                  <a:schemeClr val="dk1"/>
                </a:solidFill>
                <a:highlight>
                  <a:srgbClr val="FFFFFF"/>
                </a:highlight>
              </a:rPr>
              <a:t>'djit'</a:t>
            </a:r>
            <a:r>
              <a:rPr lang="en" sz="1050">
                <a:solidFill>
                  <a:schemeClr val="dk1"/>
                </a:solidFill>
                <a:highlight>
                  <a:srgbClr val="FFFFFF"/>
                </a:highlight>
              </a:rPr>
              <a:t>, </a:t>
            </a:r>
            <a:r>
              <a:rPr lang="en" sz="1050">
                <a:solidFill>
                  <a:schemeClr val="dk1"/>
                </a:solidFill>
                <a:highlight>
                  <a:srgbClr val="FFFFFF"/>
                </a:highlight>
              </a:rPr>
              <a:t>'swin'</a:t>
            </a:r>
            <a:r>
              <a:rPr b="1" lang="en" sz="1050">
                <a:solidFill>
                  <a:schemeClr val="dk1"/>
                </a:solidFill>
                <a:highlight>
                  <a:srgbClr val="FFFFFF"/>
                </a:highlight>
              </a:rPr>
              <a:t>, 'stcpb', 'dtcpb'</a:t>
            </a:r>
            <a:r>
              <a:rPr lang="en" sz="1050">
                <a:solidFill>
                  <a:schemeClr val="dk1"/>
                </a:solidFill>
                <a:highlight>
                  <a:srgbClr val="FFFFFF"/>
                </a:highlight>
              </a:rPr>
              <a:t>, </a:t>
            </a:r>
            <a:r>
              <a:rPr b="1" lang="en" sz="1050">
                <a:solidFill>
                  <a:schemeClr val="dk1"/>
                </a:solidFill>
                <a:highlight>
                  <a:srgbClr val="FFFFFF"/>
                </a:highlight>
              </a:rPr>
              <a:t>'dwin'</a:t>
            </a:r>
            <a:r>
              <a:rPr lang="en" sz="1050">
                <a:solidFill>
                  <a:schemeClr val="dk1"/>
                </a:solidFill>
                <a:highlight>
                  <a:srgbClr val="FFFFFF"/>
                </a:highlight>
              </a:rPr>
              <a:t>, 'smean', </a:t>
            </a:r>
            <a:r>
              <a:rPr b="1" lang="en" sz="1050">
                <a:solidFill>
                  <a:schemeClr val="dk1"/>
                </a:solidFill>
                <a:highlight>
                  <a:srgbClr val="FFFFFF"/>
                </a:highlight>
              </a:rPr>
              <a:t>'dmean'</a:t>
            </a:r>
            <a:r>
              <a:rPr lang="en" sz="1050">
                <a:solidFill>
                  <a:schemeClr val="dk1"/>
                </a:solidFill>
                <a:highlight>
                  <a:srgbClr val="FFFFFF"/>
                </a:highlight>
              </a:rPr>
              <a:t>, </a:t>
            </a:r>
            <a:r>
              <a:rPr b="1" lang="en" sz="1050">
                <a:solidFill>
                  <a:schemeClr val="dk1"/>
                </a:solidFill>
                <a:highlight>
                  <a:srgbClr val="FFFFFF"/>
                </a:highlight>
              </a:rPr>
              <a:t>'trans_depth'</a:t>
            </a:r>
            <a:r>
              <a:rPr lang="en" sz="1050">
                <a:solidFill>
                  <a:schemeClr val="dk1"/>
                </a:solidFill>
                <a:highlight>
                  <a:srgbClr val="FFFFFF"/>
                </a:highlight>
              </a:rPr>
              <a:t>, </a:t>
            </a:r>
            <a:r>
              <a:rPr b="1" lang="en" sz="1050">
                <a:solidFill>
                  <a:schemeClr val="dk1"/>
                </a:solidFill>
                <a:highlight>
                  <a:srgbClr val="FFFFFF"/>
                </a:highlight>
              </a:rPr>
              <a:t>'response_body_len'</a:t>
            </a:r>
            <a:r>
              <a:rPr lang="en" sz="1050">
                <a:solidFill>
                  <a:schemeClr val="dk1"/>
                </a:solidFill>
                <a:highlight>
                  <a:srgbClr val="FFFFFF"/>
                </a:highlight>
              </a:rPr>
              <a:t>, 'ct_srv_src', </a:t>
            </a:r>
            <a:r>
              <a:rPr lang="en" sz="1050">
                <a:solidFill>
                  <a:srgbClr val="00FF00"/>
                </a:solidFill>
                <a:highlight>
                  <a:srgbClr val="FFFFFF"/>
                </a:highlight>
              </a:rPr>
              <a:t>'ct_state_ttl'</a:t>
            </a:r>
            <a:r>
              <a:rPr lang="en" sz="1050">
                <a:solidFill>
                  <a:schemeClr val="dk1"/>
                </a:solidFill>
                <a:highlight>
                  <a:srgbClr val="FFFFFF"/>
                </a:highlight>
              </a:rPr>
              <a:t>, 'ct_dst_ltm', 'ct_src_dport_ltm', </a:t>
            </a:r>
            <a:r>
              <a:rPr lang="en" sz="1050">
                <a:solidFill>
                  <a:srgbClr val="00FF00"/>
                </a:solidFill>
                <a:highlight>
                  <a:srgbClr val="FFFFFF"/>
                </a:highlight>
              </a:rPr>
              <a:t>'ct_dst_sport_ltm'</a:t>
            </a:r>
            <a:r>
              <a:rPr lang="en" sz="1050">
                <a:solidFill>
                  <a:schemeClr val="dk1"/>
                </a:solidFill>
                <a:highlight>
                  <a:srgbClr val="FFFFFF"/>
                </a:highlight>
              </a:rPr>
              <a:t>, </a:t>
            </a:r>
            <a:r>
              <a:rPr b="1" lang="en" sz="1050">
                <a:solidFill>
                  <a:schemeClr val="dk1"/>
                </a:solidFill>
                <a:highlight>
                  <a:srgbClr val="FFFFFF"/>
                </a:highlight>
              </a:rPr>
              <a:t>'ct_dst_src_ltm'</a:t>
            </a:r>
            <a:r>
              <a:rPr lang="en" sz="1050">
                <a:solidFill>
                  <a:schemeClr val="dk1"/>
                </a:solidFill>
                <a:highlight>
                  <a:srgbClr val="FFFFFF"/>
                </a:highlight>
              </a:rPr>
              <a:t>, </a:t>
            </a:r>
            <a:r>
              <a:rPr b="1" lang="en" sz="1050">
                <a:solidFill>
                  <a:schemeClr val="dk1"/>
                </a:solidFill>
                <a:highlight>
                  <a:srgbClr val="FFFFFF"/>
                </a:highlight>
              </a:rPr>
              <a:t>'ct_flw_http_mthd'</a:t>
            </a:r>
            <a:r>
              <a:rPr lang="en" sz="1050">
                <a:solidFill>
                  <a:schemeClr val="dk1"/>
                </a:solidFill>
                <a:highlight>
                  <a:srgbClr val="FFFFFF"/>
                </a:highlight>
              </a:rPr>
              <a:t>, </a:t>
            </a:r>
            <a:r>
              <a:rPr b="1" lang="en" sz="1050">
                <a:solidFill>
                  <a:schemeClr val="dk1"/>
                </a:solidFill>
                <a:highlight>
                  <a:srgbClr val="FFFFFF"/>
                </a:highlight>
              </a:rPr>
              <a:t>'ct_src_ltm'</a:t>
            </a:r>
            <a:r>
              <a:rPr lang="en" sz="1050">
                <a:solidFill>
                  <a:schemeClr val="dk1"/>
                </a:solidFill>
                <a:highlight>
                  <a:srgbClr val="FFFFFF"/>
                </a:highlight>
              </a:rPr>
              <a:t>, 'ct_srv_dst'</a:t>
            </a:r>
            <a:endParaRPr sz="1050">
              <a:solidFill>
                <a:schemeClr val="dk1"/>
              </a:solidFill>
              <a:highlight>
                <a:srgbClr val="FFFFFF"/>
              </a:highlight>
            </a:endParaRPr>
          </a:p>
          <a:p>
            <a:pPr indent="0" lvl="0" marL="0" rtl="0" algn="l">
              <a:lnSpc>
                <a:spcPct val="115000"/>
              </a:lnSpc>
              <a:spcBef>
                <a:spcPts val="0"/>
              </a:spcBef>
              <a:spcAft>
                <a:spcPts val="0"/>
              </a:spcAft>
              <a:buNone/>
            </a:pPr>
            <a:r>
              <a:t/>
            </a:r>
            <a:endParaRPr sz="1050">
              <a:solidFill>
                <a:schemeClr val="dk1"/>
              </a:solidFill>
              <a:highlight>
                <a:srgbClr val="FFFFFF"/>
              </a:highlight>
            </a:endParaRPr>
          </a:p>
          <a:p>
            <a:pPr indent="0" lvl="0" marL="0" rtl="0" algn="l">
              <a:lnSpc>
                <a:spcPct val="115000"/>
              </a:lnSpc>
              <a:spcBef>
                <a:spcPts val="0"/>
              </a:spcBef>
              <a:spcAft>
                <a:spcPts val="0"/>
              </a:spcAft>
              <a:buNone/>
            </a:pPr>
            <a:r>
              <a:rPr lang="en" sz="1050">
                <a:solidFill>
                  <a:schemeClr val="dk1"/>
                </a:solidFill>
                <a:highlight>
                  <a:srgbClr val="FFFFFF"/>
                </a:highlight>
              </a:rPr>
              <a:t>Bold = features that we selected but found contributed 0 variance to model</a:t>
            </a:r>
            <a:endParaRPr sz="1050">
              <a:solidFill>
                <a:schemeClr val="dk1"/>
              </a:solidFill>
              <a:highlight>
                <a:srgbClr val="FFFFFF"/>
              </a:highlight>
            </a:endParaRPr>
          </a:p>
          <a:p>
            <a:pPr indent="0" lvl="0" marL="0" rtl="0" algn="l">
              <a:lnSpc>
                <a:spcPct val="115000"/>
              </a:lnSpc>
              <a:spcBef>
                <a:spcPts val="0"/>
              </a:spcBef>
              <a:spcAft>
                <a:spcPts val="0"/>
              </a:spcAft>
              <a:buClr>
                <a:schemeClr val="dk1"/>
              </a:buClr>
              <a:buSzPts val="1100"/>
              <a:buFont typeface="Arial"/>
              <a:buNone/>
            </a:pPr>
            <a:r>
              <a:rPr lang="en" sz="1050">
                <a:solidFill>
                  <a:schemeClr val="dk1"/>
                </a:solidFill>
                <a:highlight>
                  <a:srgbClr val="FFFFFF"/>
                </a:highlight>
              </a:rPr>
              <a:t>green=contributed more than 10% to the model (22.6% (</a:t>
            </a:r>
            <a:r>
              <a:rPr lang="en" sz="1050">
                <a:solidFill>
                  <a:srgbClr val="00FF00"/>
                </a:solidFill>
                <a:highlight>
                  <a:srgbClr val="FFFFFF"/>
                </a:highlight>
              </a:rPr>
              <a:t>'ct_state_ttl')</a:t>
            </a:r>
            <a:r>
              <a:rPr lang="en" sz="1050">
                <a:solidFill>
                  <a:schemeClr val="dk1"/>
                </a:solidFill>
                <a:highlight>
                  <a:srgbClr val="FFFFFF"/>
                </a:highlight>
              </a:rPr>
              <a:t> and 26.8%(</a:t>
            </a:r>
            <a:r>
              <a:rPr lang="en" sz="1050">
                <a:solidFill>
                  <a:srgbClr val="00FF00"/>
                </a:solidFill>
                <a:highlight>
                  <a:srgbClr val="FFFFFF"/>
                </a:highlight>
              </a:rPr>
              <a:t>'ct_dst_sport_ltm')</a:t>
            </a:r>
            <a:r>
              <a:rPr lang="en" sz="1050">
                <a:solidFill>
                  <a:schemeClr val="dk1"/>
                </a:solidFill>
                <a:highlight>
                  <a:srgbClr val="FFFFFF"/>
                </a:highlight>
              </a:rPr>
              <a:t>)</a:t>
            </a:r>
            <a:endParaRPr sz="1050">
              <a:solidFill>
                <a:schemeClr val="dk1"/>
              </a:solidFill>
              <a:highlight>
                <a:srgbClr val="FFFFFF"/>
              </a:highlight>
            </a:endParaRPr>
          </a:p>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 name="Shape 124"/>
        <p:cNvGrpSpPr/>
        <p:nvPr/>
      </p:nvGrpSpPr>
      <p:grpSpPr>
        <a:xfrm>
          <a:off x="0" y="0"/>
          <a:ext cx="0" cy="0"/>
          <a:chOff x="0" y="0"/>
          <a:chExt cx="0" cy="0"/>
        </a:xfrm>
      </p:grpSpPr>
      <p:sp>
        <p:nvSpPr>
          <p:cNvPr id="125" name="Google Shape;125;g4a510458b8_1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4a510458b8_1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050">
                <a:solidFill>
                  <a:schemeClr val="dk1"/>
                </a:solidFill>
                <a:highlight>
                  <a:schemeClr val="lt1"/>
                </a:highlight>
              </a:rPr>
              <a:t>‘spkts', 'dpkts', 'sbytes', 'dbytes', 'rate', 'sttl', 'dttl', 'sload',</a:t>
            </a:r>
            <a:r>
              <a:rPr b="1" lang="en" sz="1050">
                <a:solidFill>
                  <a:schemeClr val="dk1"/>
                </a:solidFill>
                <a:highlight>
                  <a:schemeClr val="lt1"/>
                </a:highlight>
              </a:rPr>
              <a:t>'dload'</a:t>
            </a:r>
            <a:r>
              <a:rPr lang="en" sz="1050">
                <a:solidFill>
                  <a:schemeClr val="dk1"/>
                </a:solidFill>
                <a:highlight>
                  <a:schemeClr val="lt1"/>
                </a:highlight>
              </a:rPr>
              <a:t>, 'sloss', </a:t>
            </a:r>
            <a:r>
              <a:rPr b="1" lang="en" sz="1050">
                <a:solidFill>
                  <a:schemeClr val="dk1"/>
                </a:solidFill>
                <a:highlight>
                  <a:schemeClr val="lt1"/>
                </a:highlight>
              </a:rPr>
              <a:t>'dloss'</a:t>
            </a:r>
            <a:r>
              <a:rPr lang="en" sz="1050">
                <a:solidFill>
                  <a:schemeClr val="dk1"/>
                </a:solidFill>
                <a:highlight>
                  <a:schemeClr val="lt1"/>
                </a:highlight>
              </a:rPr>
              <a:t>, 'sinpkt', 'dinpkt', </a:t>
            </a:r>
            <a:r>
              <a:rPr b="1" lang="en" sz="1050">
                <a:solidFill>
                  <a:schemeClr val="dk1"/>
                </a:solidFill>
                <a:highlight>
                  <a:schemeClr val="lt1"/>
                </a:highlight>
              </a:rPr>
              <a:t>'sjit'</a:t>
            </a:r>
            <a:r>
              <a:rPr lang="en" sz="1050">
                <a:solidFill>
                  <a:schemeClr val="dk1"/>
                </a:solidFill>
                <a:highlight>
                  <a:schemeClr val="lt1"/>
                </a:highlight>
              </a:rPr>
              <a:t>, </a:t>
            </a:r>
            <a:r>
              <a:rPr b="1" lang="en" sz="1050">
                <a:solidFill>
                  <a:schemeClr val="dk1"/>
                </a:solidFill>
                <a:highlight>
                  <a:schemeClr val="lt1"/>
                </a:highlight>
              </a:rPr>
              <a:t>'djit'</a:t>
            </a:r>
            <a:r>
              <a:rPr lang="en" sz="1050">
                <a:solidFill>
                  <a:schemeClr val="dk1"/>
                </a:solidFill>
                <a:highlight>
                  <a:schemeClr val="lt1"/>
                </a:highlight>
              </a:rPr>
              <a:t>, 'swin'</a:t>
            </a:r>
            <a:r>
              <a:rPr b="1" lang="en" sz="1050">
                <a:solidFill>
                  <a:schemeClr val="dk1"/>
                </a:solidFill>
                <a:highlight>
                  <a:schemeClr val="lt1"/>
                </a:highlight>
              </a:rPr>
              <a:t>, 'stcpb', 'dtcpb'</a:t>
            </a:r>
            <a:r>
              <a:rPr lang="en" sz="1050">
                <a:solidFill>
                  <a:schemeClr val="dk1"/>
                </a:solidFill>
                <a:highlight>
                  <a:schemeClr val="lt1"/>
                </a:highlight>
              </a:rPr>
              <a:t>, </a:t>
            </a:r>
            <a:r>
              <a:rPr b="1" lang="en" sz="1050">
                <a:solidFill>
                  <a:schemeClr val="dk1"/>
                </a:solidFill>
                <a:highlight>
                  <a:schemeClr val="lt1"/>
                </a:highlight>
              </a:rPr>
              <a:t>'dwin'</a:t>
            </a:r>
            <a:r>
              <a:rPr lang="en" sz="1050">
                <a:solidFill>
                  <a:schemeClr val="dk1"/>
                </a:solidFill>
                <a:highlight>
                  <a:schemeClr val="lt1"/>
                </a:highlight>
              </a:rPr>
              <a:t>, 'smean', </a:t>
            </a:r>
            <a:r>
              <a:rPr b="1" lang="en" sz="1050">
                <a:solidFill>
                  <a:schemeClr val="dk1"/>
                </a:solidFill>
                <a:highlight>
                  <a:schemeClr val="lt1"/>
                </a:highlight>
              </a:rPr>
              <a:t>'dmean'</a:t>
            </a:r>
            <a:r>
              <a:rPr lang="en" sz="1050">
                <a:solidFill>
                  <a:schemeClr val="dk1"/>
                </a:solidFill>
                <a:highlight>
                  <a:schemeClr val="lt1"/>
                </a:highlight>
              </a:rPr>
              <a:t>, </a:t>
            </a:r>
            <a:r>
              <a:rPr b="1" lang="en" sz="1050">
                <a:solidFill>
                  <a:schemeClr val="dk1"/>
                </a:solidFill>
                <a:highlight>
                  <a:schemeClr val="lt1"/>
                </a:highlight>
              </a:rPr>
              <a:t>'trans_depth'</a:t>
            </a:r>
            <a:r>
              <a:rPr lang="en" sz="1050">
                <a:solidFill>
                  <a:schemeClr val="dk1"/>
                </a:solidFill>
                <a:highlight>
                  <a:schemeClr val="lt1"/>
                </a:highlight>
              </a:rPr>
              <a:t>, </a:t>
            </a:r>
            <a:r>
              <a:rPr b="1" lang="en" sz="1050">
                <a:solidFill>
                  <a:schemeClr val="dk1"/>
                </a:solidFill>
                <a:highlight>
                  <a:schemeClr val="lt1"/>
                </a:highlight>
              </a:rPr>
              <a:t>'response_body_len'</a:t>
            </a:r>
            <a:r>
              <a:rPr lang="en" sz="1050">
                <a:solidFill>
                  <a:schemeClr val="dk1"/>
                </a:solidFill>
                <a:highlight>
                  <a:schemeClr val="lt1"/>
                </a:highlight>
              </a:rPr>
              <a:t>, 'ct_srv_src', </a:t>
            </a:r>
            <a:r>
              <a:rPr lang="en" sz="1050">
                <a:solidFill>
                  <a:srgbClr val="00FF00"/>
                </a:solidFill>
                <a:highlight>
                  <a:schemeClr val="lt1"/>
                </a:highlight>
              </a:rPr>
              <a:t>'ct_state_ttl'</a:t>
            </a:r>
            <a:r>
              <a:rPr lang="en" sz="1050">
                <a:solidFill>
                  <a:schemeClr val="dk1"/>
                </a:solidFill>
                <a:highlight>
                  <a:schemeClr val="lt1"/>
                </a:highlight>
              </a:rPr>
              <a:t>, 'ct_dst_ltm', 'ct_src_dport_ltm', </a:t>
            </a:r>
            <a:r>
              <a:rPr lang="en" sz="1050">
                <a:solidFill>
                  <a:srgbClr val="00FF00"/>
                </a:solidFill>
                <a:highlight>
                  <a:schemeClr val="lt1"/>
                </a:highlight>
              </a:rPr>
              <a:t>'ct_dst_sport_ltm'</a:t>
            </a:r>
            <a:r>
              <a:rPr lang="en" sz="1050">
                <a:solidFill>
                  <a:schemeClr val="dk1"/>
                </a:solidFill>
                <a:highlight>
                  <a:schemeClr val="lt1"/>
                </a:highlight>
              </a:rPr>
              <a:t>, </a:t>
            </a:r>
            <a:r>
              <a:rPr b="1" lang="en" sz="1050">
                <a:solidFill>
                  <a:schemeClr val="dk1"/>
                </a:solidFill>
                <a:highlight>
                  <a:schemeClr val="lt1"/>
                </a:highlight>
              </a:rPr>
              <a:t>'ct_dst_src_ltm'</a:t>
            </a:r>
            <a:r>
              <a:rPr lang="en" sz="1050">
                <a:solidFill>
                  <a:schemeClr val="dk1"/>
                </a:solidFill>
                <a:highlight>
                  <a:schemeClr val="lt1"/>
                </a:highlight>
              </a:rPr>
              <a:t>, </a:t>
            </a:r>
            <a:r>
              <a:rPr b="1" lang="en" sz="1050">
                <a:solidFill>
                  <a:schemeClr val="dk1"/>
                </a:solidFill>
                <a:highlight>
                  <a:schemeClr val="lt1"/>
                </a:highlight>
              </a:rPr>
              <a:t>'ct_flw_http_mthd'</a:t>
            </a:r>
            <a:r>
              <a:rPr lang="en" sz="1050">
                <a:solidFill>
                  <a:schemeClr val="dk1"/>
                </a:solidFill>
                <a:highlight>
                  <a:schemeClr val="lt1"/>
                </a:highlight>
              </a:rPr>
              <a:t>, </a:t>
            </a:r>
            <a:r>
              <a:rPr b="1" lang="en" sz="1050">
                <a:solidFill>
                  <a:schemeClr val="dk1"/>
                </a:solidFill>
                <a:highlight>
                  <a:schemeClr val="lt1"/>
                </a:highlight>
              </a:rPr>
              <a:t>'ct_src_ltm'</a:t>
            </a:r>
            <a:r>
              <a:rPr lang="en" sz="1050">
                <a:solidFill>
                  <a:schemeClr val="dk1"/>
                </a:solidFill>
                <a:highlight>
                  <a:schemeClr val="lt1"/>
                </a:highlight>
              </a:rPr>
              <a:t>, 'ct_srv_dst'</a:t>
            </a:r>
            <a:endParaRPr sz="1050">
              <a:solidFill>
                <a:schemeClr val="dk1"/>
              </a:solidFill>
              <a:highlight>
                <a:schemeClr val="lt1"/>
              </a:highlight>
            </a:endParaRPr>
          </a:p>
          <a:p>
            <a:pPr indent="0" lvl="0" marL="0" rtl="0" algn="l">
              <a:lnSpc>
                <a:spcPct val="115000"/>
              </a:lnSpc>
              <a:spcBef>
                <a:spcPts val="0"/>
              </a:spcBef>
              <a:spcAft>
                <a:spcPts val="0"/>
              </a:spcAft>
              <a:buClr>
                <a:schemeClr val="dk1"/>
              </a:buClr>
              <a:buSzPts val="1100"/>
              <a:buFont typeface="Arial"/>
              <a:buNone/>
            </a:pPr>
            <a:r>
              <a:t/>
            </a:r>
            <a:endParaRPr sz="1050">
              <a:solidFill>
                <a:schemeClr val="dk1"/>
              </a:solidFill>
              <a:highlight>
                <a:schemeClr val="lt1"/>
              </a:highlight>
            </a:endParaRPr>
          </a:p>
          <a:p>
            <a:pPr indent="0" lvl="0" marL="0" rtl="0" algn="l">
              <a:lnSpc>
                <a:spcPct val="115000"/>
              </a:lnSpc>
              <a:spcBef>
                <a:spcPts val="0"/>
              </a:spcBef>
              <a:spcAft>
                <a:spcPts val="0"/>
              </a:spcAft>
              <a:buClr>
                <a:schemeClr val="dk1"/>
              </a:buClr>
              <a:buSzPts val="1100"/>
              <a:buFont typeface="Arial"/>
              <a:buNone/>
            </a:pPr>
            <a:r>
              <a:rPr lang="en" sz="1050">
                <a:solidFill>
                  <a:schemeClr val="dk1"/>
                </a:solidFill>
                <a:highlight>
                  <a:schemeClr val="lt1"/>
                </a:highlight>
              </a:rPr>
              <a:t>Bold = features that we selected but found contributed 0 variance to model</a:t>
            </a:r>
            <a:endParaRPr sz="1050">
              <a:solidFill>
                <a:schemeClr val="dk1"/>
              </a:solidFill>
              <a:highlight>
                <a:schemeClr val="lt1"/>
              </a:highlight>
            </a:endParaRPr>
          </a:p>
          <a:p>
            <a:pPr indent="0" lvl="0" marL="0" rtl="0" algn="l">
              <a:lnSpc>
                <a:spcPct val="115000"/>
              </a:lnSpc>
              <a:spcBef>
                <a:spcPts val="0"/>
              </a:spcBef>
              <a:spcAft>
                <a:spcPts val="0"/>
              </a:spcAft>
              <a:buClr>
                <a:schemeClr val="dk1"/>
              </a:buClr>
              <a:buSzPts val="1100"/>
              <a:buFont typeface="Arial"/>
              <a:buNone/>
            </a:pPr>
            <a:r>
              <a:rPr lang="en" sz="1050">
                <a:solidFill>
                  <a:schemeClr val="dk1"/>
                </a:solidFill>
                <a:highlight>
                  <a:schemeClr val="lt1"/>
                </a:highlight>
              </a:rPr>
              <a:t>green=contributed more than 10% to the model (22.6% (</a:t>
            </a:r>
            <a:r>
              <a:rPr lang="en" sz="1050">
                <a:solidFill>
                  <a:srgbClr val="00FF00"/>
                </a:solidFill>
                <a:highlight>
                  <a:schemeClr val="lt1"/>
                </a:highlight>
              </a:rPr>
              <a:t>'ct_state_ttl')</a:t>
            </a:r>
            <a:r>
              <a:rPr lang="en" sz="1050">
                <a:solidFill>
                  <a:schemeClr val="dk1"/>
                </a:solidFill>
                <a:highlight>
                  <a:schemeClr val="lt1"/>
                </a:highlight>
              </a:rPr>
              <a:t> and 26.8%(</a:t>
            </a:r>
            <a:r>
              <a:rPr lang="en" sz="1050">
                <a:solidFill>
                  <a:srgbClr val="00FF00"/>
                </a:solidFill>
                <a:highlight>
                  <a:schemeClr val="lt1"/>
                </a:highlight>
              </a:rPr>
              <a:t>'ct_dst_sport_ltm')</a:t>
            </a:r>
            <a:r>
              <a:rPr lang="en" sz="1050">
                <a:solidFill>
                  <a:schemeClr val="dk1"/>
                </a:solidFill>
                <a:highlight>
                  <a:schemeClr val="lt1"/>
                </a:highlight>
              </a:rPr>
              <a:t>)</a:t>
            </a:r>
            <a:endParaRPr sz="1050">
              <a:solidFill>
                <a:schemeClr val="dk1"/>
              </a:solidFill>
              <a:highlight>
                <a:schemeClr val="lt1"/>
              </a:highlight>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2" name="Shape 132"/>
        <p:cNvGrpSpPr/>
        <p:nvPr/>
      </p:nvGrpSpPr>
      <p:grpSpPr>
        <a:xfrm>
          <a:off x="0" y="0"/>
          <a:ext cx="0" cy="0"/>
          <a:chOff x="0" y="0"/>
          <a:chExt cx="0" cy="0"/>
        </a:xfrm>
      </p:grpSpPr>
      <p:sp>
        <p:nvSpPr>
          <p:cNvPr id="133" name="Google Shape;133;g4a510458b8_1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4a510458b8_1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050">
                <a:solidFill>
                  <a:schemeClr val="dk1"/>
                </a:solidFill>
                <a:highlight>
                  <a:schemeClr val="lt1"/>
                </a:highlight>
              </a:rPr>
              <a:t>‘spkts', 'dpkts', 'sbytes', 'dbytes', 'rate', 'sttl', 'dttl', 'sload',</a:t>
            </a:r>
            <a:r>
              <a:rPr b="1" lang="en" sz="1050">
                <a:solidFill>
                  <a:schemeClr val="dk1"/>
                </a:solidFill>
                <a:highlight>
                  <a:schemeClr val="lt1"/>
                </a:highlight>
              </a:rPr>
              <a:t>'dload'</a:t>
            </a:r>
            <a:r>
              <a:rPr lang="en" sz="1050">
                <a:solidFill>
                  <a:schemeClr val="dk1"/>
                </a:solidFill>
                <a:highlight>
                  <a:schemeClr val="lt1"/>
                </a:highlight>
              </a:rPr>
              <a:t>, 'sloss', </a:t>
            </a:r>
            <a:r>
              <a:rPr b="1" lang="en" sz="1050">
                <a:solidFill>
                  <a:schemeClr val="dk1"/>
                </a:solidFill>
                <a:highlight>
                  <a:schemeClr val="lt1"/>
                </a:highlight>
              </a:rPr>
              <a:t>'dloss'</a:t>
            </a:r>
            <a:r>
              <a:rPr lang="en" sz="1050">
                <a:solidFill>
                  <a:schemeClr val="dk1"/>
                </a:solidFill>
                <a:highlight>
                  <a:schemeClr val="lt1"/>
                </a:highlight>
              </a:rPr>
              <a:t>, 'sinpkt', 'dinpkt', </a:t>
            </a:r>
            <a:r>
              <a:rPr b="1" lang="en" sz="1050">
                <a:solidFill>
                  <a:schemeClr val="dk1"/>
                </a:solidFill>
                <a:highlight>
                  <a:schemeClr val="lt1"/>
                </a:highlight>
              </a:rPr>
              <a:t>'sjit'</a:t>
            </a:r>
            <a:r>
              <a:rPr lang="en" sz="1050">
                <a:solidFill>
                  <a:schemeClr val="dk1"/>
                </a:solidFill>
                <a:highlight>
                  <a:schemeClr val="lt1"/>
                </a:highlight>
              </a:rPr>
              <a:t>, </a:t>
            </a:r>
            <a:r>
              <a:rPr b="1" lang="en" sz="1050">
                <a:solidFill>
                  <a:schemeClr val="dk1"/>
                </a:solidFill>
                <a:highlight>
                  <a:schemeClr val="lt1"/>
                </a:highlight>
              </a:rPr>
              <a:t>'djit'</a:t>
            </a:r>
            <a:r>
              <a:rPr lang="en" sz="1050">
                <a:solidFill>
                  <a:schemeClr val="dk1"/>
                </a:solidFill>
                <a:highlight>
                  <a:schemeClr val="lt1"/>
                </a:highlight>
              </a:rPr>
              <a:t>, 'swin'</a:t>
            </a:r>
            <a:r>
              <a:rPr b="1" lang="en" sz="1050">
                <a:solidFill>
                  <a:schemeClr val="dk1"/>
                </a:solidFill>
                <a:highlight>
                  <a:schemeClr val="lt1"/>
                </a:highlight>
              </a:rPr>
              <a:t>, 'stcpb', 'dtcpb'</a:t>
            </a:r>
            <a:r>
              <a:rPr lang="en" sz="1050">
                <a:solidFill>
                  <a:schemeClr val="dk1"/>
                </a:solidFill>
                <a:highlight>
                  <a:schemeClr val="lt1"/>
                </a:highlight>
              </a:rPr>
              <a:t>, </a:t>
            </a:r>
            <a:r>
              <a:rPr b="1" lang="en" sz="1050">
                <a:solidFill>
                  <a:schemeClr val="dk1"/>
                </a:solidFill>
                <a:highlight>
                  <a:schemeClr val="lt1"/>
                </a:highlight>
              </a:rPr>
              <a:t>'dwin'</a:t>
            </a:r>
            <a:r>
              <a:rPr lang="en" sz="1050">
                <a:solidFill>
                  <a:schemeClr val="dk1"/>
                </a:solidFill>
                <a:highlight>
                  <a:schemeClr val="lt1"/>
                </a:highlight>
              </a:rPr>
              <a:t>, 'smean', </a:t>
            </a:r>
            <a:r>
              <a:rPr b="1" lang="en" sz="1050">
                <a:solidFill>
                  <a:schemeClr val="dk1"/>
                </a:solidFill>
                <a:highlight>
                  <a:schemeClr val="lt1"/>
                </a:highlight>
              </a:rPr>
              <a:t>'dmean'</a:t>
            </a:r>
            <a:r>
              <a:rPr lang="en" sz="1050">
                <a:solidFill>
                  <a:schemeClr val="dk1"/>
                </a:solidFill>
                <a:highlight>
                  <a:schemeClr val="lt1"/>
                </a:highlight>
              </a:rPr>
              <a:t>, </a:t>
            </a:r>
            <a:r>
              <a:rPr b="1" lang="en" sz="1050">
                <a:solidFill>
                  <a:schemeClr val="dk1"/>
                </a:solidFill>
                <a:highlight>
                  <a:schemeClr val="lt1"/>
                </a:highlight>
              </a:rPr>
              <a:t>'trans_depth'</a:t>
            </a:r>
            <a:r>
              <a:rPr lang="en" sz="1050">
                <a:solidFill>
                  <a:schemeClr val="dk1"/>
                </a:solidFill>
                <a:highlight>
                  <a:schemeClr val="lt1"/>
                </a:highlight>
              </a:rPr>
              <a:t>, </a:t>
            </a:r>
            <a:r>
              <a:rPr b="1" lang="en" sz="1050">
                <a:solidFill>
                  <a:schemeClr val="dk1"/>
                </a:solidFill>
                <a:highlight>
                  <a:schemeClr val="lt1"/>
                </a:highlight>
              </a:rPr>
              <a:t>'response_body_len'</a:t>
            </a:r>
            <a:r>
              <a:rPr lang="en" sz="1050">
                <a:solidFill>
                  <a:schemeClr val="dk1"/>
                </a:solidFill>
                <a:highlight>
                  <a:schemeClr val="lt1"/>
                </a:highlight>
              </a:rPr>
              <a:t>, 'ct_srv_src', </a:t>
            </a:r>
            <a:r>
              <a:rPr lang="en" sz="1050">
                <a:solidFill>
                  <a:srgbClr val="00FF00"/>
                </a:solidFill>
                <a:highlight>
                  <a:schemeClr val="lt1"/>
                </a:highlight>
              </a:rPr>
              <a:t>'ct_state_ttl'</a:t>
            </a:r>
            <a:r>
              <a:rPr lang="en" sz="1050">
                <a:solidFill>
                  <a:schemeClr val="dk1"/>
                </a:solidFill>
                <a:highlight>
                  <a:schemeClr val="lt1"/>
                </a:highlight>
              </a:rPr>
              <a:t>, 'ct_dst_ltm', 'ct_src_dport_ltm', </a:t>
            </a:r>
            <a:r>
              <a:rPr lang="en" sz="1050">
                <a:solidFill>
                  <a:srgbClr val="00FF00"/>
                </a:solidFill>
                <a:highlight>
                  <a:schemeClr val="lt1"/>
                </a:highlight>
              </a:rPr>
              <a:t>'ct_dst_sport_ltm'</a:t>
            </a:r>
            <a:r>
              <a:rPr lang="en" sz="1050">
                <a:solidFill>
                  <a:schemeClr val="dk1"/>
                </a:solidFill>
                <a:highlight>
                  <a:schemeClr val="lt1"/>
                </a:highlight>
              </a:rPr>
              <a:t>, </a:t>
            </a:r>
            <a:r>
              <a:rPr b="1" lang="en" sz="1050">
                <a:solidFill>
                  <a:schemeClr val="dk1"/>
                </a:solidFill>
                <a:highlight>
                  <a:schemeClr val="lt1"/>
                </a:highlight>
              </a:rPr>
              <a:t>'ct_dst_src_ltm'</a:t>
            </a:r>
            <a:r>
              <a:rPr lang="en" sz="1050">
                <a:solidFill>
                  <a:schemeClr val="dk1"/>
                </a:solidFill>
                <a:highlight>
                  <a:schemeClr val="lt1"/>
                </a:highlight>
              </a:rPr>
              <a:t>, </a:t>
            </a:r>
            <a:r>
              <a:rPr b="1" lang="en" sz="1050">
                <a:solidFill>
                  <a:schemeClr val="dk1"/>
                </a:solidFill>
                <a:highlight>
                  <a:schemeClr val="lt1"/>
                </a:highlight>
              </a:rPr>
              <a:t>'ct_flw_http_mthd'</a:t>
            </a:r>
            <a:r>
              <a:rPr lang="en" sz="1050">
                <a:solidFill>
                  <a:schemeClr val="dk1"/>
                </a:solidFill>
                <a:highlight>
                  <a:schemeClr val="lt1"/>
                </a:highlight>
              </a:rPr>
              <a:t>, </a:t>
            </a:r>
            <a:r>
              <a:rPr b="1" lang="en" sz="1050">
                <a:solidFill>
                  <a:schemeClr val="dk1"/>
                </a:solidFill>
                <a:highlight>
                  <a:schemeClr val="lt1"/>
                </a:highlight>
              </a:rPr>
              <a:t>'ct_src_ltm'</a:t>
            </a:r>
            <a:r>
              <a:rPr lang="en" sz="1050">
                <a:solidFill>
                  <a:schemeClr val="dk1"/>
                </a:solidFill>
                <a:highlight>
                  <a:schemeClr val="lt1"/>
                </a:highlight>
              </a:rPr>
              <a:t>, 'ct_srv_dst'</a:t>
            </a:r>
            <a:endParaRPr sz="1050">
              <a:solidFill>
                <a:schemeClr val="dk1"/>
              </a:solidFill>
              <a:highlight>
                <a:schemeClr val="lt1"/>
              </a:highlight>
            </a:endParaRPr>
          </a:p>
          <a:p>
            <a:pPr indent="0" lvl="0" marL="0" rtl="0" algn="l">
              <a:lnSpc>
                <a:spcPct val="115000"/>
              </a:lnSpc>
              <a:spcBef>
                <a:spcPts val="0"/>
              </a:spcBef>
              <a:spcAft>
                <a:spcPts val="0"/>
              </a:spcAft>
              <a:buClr>
                <a:schemeClr val="dk1"/>
              </a:buClr>
              <a:buSzPts val="1100"/>
              <a:buFont typeface="Arial"/>
              <a:buNone/>
            </a:pPr>
            <a:r>
              <a:t/>
            </a:r>
            <a:endParaRPr sz="1050">
              <a:solidFill>
                <a:schemeClr val="dk1"/>
              </a:solidFill>
              <a:highlight>
                <a:schemeClr val="lt1"/>
              </a:highlight>
            </a:endParaRPr>
          </a:p>
          <a:p>
            <a:pPr indent="0" lvl="0" marL="0" rtl="0" algn="l">
              <a:lnSpc>
                <a:spcPct val="115000"/>
              </a:lnSpc>
              <a:spcBef>
                <a:spcPts val="0"/>
              </a:spcBef>
              <a:spcAft>
                <a:spcPts val="0"/>
              </a:spcAft>
              <a:buClr>
                <a:schemeClr val="dk1"/>
              </a:buClr>
              <a:buSzPts val="1100"/>
              <a:buFont typeface="Arial"/>
              <a:buNone/>
            </a:pPr>
            <a:r>
              <a:rPr lang="en" sz="1050">
                <a:solidFill>
                  <a:schemeClr val="dk1"/>
                </a:solidFill>
                <a:highlight>
                  <a:schemeClr val="lt1"/>
                </a:highlight>
              </a:rPr>
              <a:t>Bold = features that we selected but found contributed 0 variance to model</a:t>
            </a:r>
            <a:endParaRPr sz="1050">
              <a:solidFill>
                <a:schemeClr val="dk1"/>
              </a:solidFill>
              <a:highlight>
                <a:schemeClr val="lt1"/>
              </a:highlight>
            </a:endParaRPr>
          </a:p>
          <a:p>
            <a:pPr indent="0" lvl="0" marL="0" rtl="0" algn="l">
              <a:lnSpc>
                <a:spcPct val="115000"/>
              </a:lnSpc>
              <a:spcBef>
                <a:spcPts val="0"/>
              </a:spcBef>
              <a:spcAft>
                <a:spcPts val="0"/>
              </a:spcAft>
              <a:buClr>
                <a:schemeClr val="dk1"/>
              </a:buClr>
              <a:buSzPts val="1100"/>
              <a:buFont typeface="Arial"/>
              <a:buNone/>
            </a:pPr>
            <a:r>
              <a:rPr lang="en" sz="1050">
                <a:solidFill>
                  <a:schemeClr val="dk1"/>
                </a:solidFill>
                <a:highlight>
                  <a:schemeClr val="lt1"/>
                </a:highlight>
              </a:rPr>
              <a:t>green=contributed more than 10% to the model (22.6% (</a:t>
            </a:r>
            <a:r>
              <a:rPr lang="en" sz="1050">
                <a:solidFill>
                  <a:srgbClr val="00FF00"/>
                </a:solidFill>
                <a:highlight>
                  <a:schemeClr val="lt1"/>
                </a:highlight>
              </a:rPr>
              <a:t>'ct_state_ttl')</a:t>
            </a:r>
            <a:r>
              <a:rPr lang="en" sz="1050">
                <a:solidFill>
                  <a:schemeClr val="dk1"/>
                </a:solidFill>
                <a:highlight>
                  <a:schemeClr val="lt1"/>
                </a:highlight>
              </a:rPr>
              <a:t> and 26.8%(</a:t>
            </a:r>
            <a:r>
              <a:rPr lang="en" sz="1050">
                <a:solidFill>
                  <a:srgbClr val="00FF00"/>
                </a:solidFill>
                <a:highlight>
                  <a:schemeClr val="lt1"/>
                </a:highlight>
              </a:rPr>
              <a:t>'ct_dst_sport_ltm')</a:t>
            </a:r>
            <a:r>
              <a:rPr lang="en" sz="1050">
                <a:solidFill>
                  <a:schemeClr val="dk1"/>
                </a:solidFill>
                <a:highlight>
                  <a:schemeClr val="lt1"/>
                </a:highlight>
              </a:rPr>
              <a:t>)</a:t>
            </a:r>
            <a:endParaRPr sz="1050">
              <a:solidFill>
                <a:schemeClr val="dk1"/>
              </a:solidFill>
              <a:highlight>
                <a:schemeClr val="lt1"/>
              </a:highlight>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1" name="Shape 141"/>
        <p:cNvGrpSpPr/>
        <p:nvPr/>
      </p:nvGrpSpPr>
      <p:grpSpPr>
        <a:xfrm>
          <a:off x="0" y="0"/>
          <a:ext cx="0" cy="0"/>
          <a:chOff x="0" y="0"/>
          <a:chExt cx="0" cy="0"/>
        </a:xfrm>
      </p:grpSpPr>
      <p:sp>
        <p:nvSpPr>
          <p:cNvPr id="142" name="Google Shape;142;g4a4bca177f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4a4bca177f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800">
                <a:solidFill>
                  <a:schemeClr val="dk1"/>
                </a:solidFill>
              </a:rPr>
              <a:t>NEW PLAN: use binary outcome and random forest;</a:t>
            </a:r>
            <a:endParaRPr sz="2800">
              <a:solidFill>
                <a:schemeClr val="dk1"/>
              </a:solidFill>
            </a:endParaRPr>
          </a:p>
          <a:p>
            <a:pPr indent="0" lvl="0" marL="0" rtl="0" algn="l">
              <a:spcBef>
                <a:spcPts val="0"/>
              </a:spcBef>
              <a:spcAft>
                <a:spcPts val="0"/>
              </a:spcAft>
              <a:buClr>
                <a:schemeClr val="dk1"/>
              </a:buClr>
              <a:buSzPts val="1100"/>
              <a:buFont typeface="Arial"/>
              <a:buNone/>
            </a:pPr>
            <a:r>
              <a:rPr lang="en" sz="2800">
                <a:solidFill>
                  <a:schemeClr val="dk1"/>
                </a:solidFill>
              </a:rPr>
              <a:t>*cue law and order theme song*</a:t>
            </a:r>
            <a:endParaRPr sz="2800">
              <a:solidFill>
                <a:schemeClr val="dk1"/>
              </a:solidFill>
            </a:endParaRPr>
          </a:p>
          <a:p>
            <a:pPr indent="0" lvl="0" marL="0" rtl="0" algn="l">
              <a:spcBef>
                <a:spcPts val="0"/>
              </a:spcBef>
              <a:spcAft>
                <a:spcPts val="0"/>
              </a:spcAft>
              <a:buClr>
                <a:schemeClr val="dk1"/>
              </a:buClr>
              <a:buSzPts val="1100"/>
              <a:buFont typeface="Arial"/>
              <a:buNone/>
            </a:pPr>
            <a:r>
              <a:rPr lang="en" sz="2800">
                <a:solidFill>
                  <a:schemeClr val="dk1"/>
                </a:solidFill>
              </a:rPr>
              <a:t>Here is the classification report</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0" name="Shape 150"/>
        <p:cNvGrpSpPr/>
        <p:nvPr/>
      </p:nvGrpSpPr>
      <p:grpSpPr>
        <a:xfrm>
          <a:off x="0" y="0"/>
          <a:ext cx="0" cy="0"/>
          <a:chOff x="0" y="0"/>
          <a:chExt cx="0" cy="0"/>
        </a:xfrm>
      </p:grpSpPr>
      <p:sp>
        <p:nvSpPr>
          <p:cNvPr id="151" name="Google Shape;151;g4a510458b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4a510458b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max_depth</a:t>
            </a:r>
            <a:endParaRPr/>
          </a:p>
          <a:p>
            <a:pPr indent="0" lvl="0" marL="0" rtl="0" algn="l">
              <a:spcBef>
                <a:spcPts val="0"/>
              </a:spcBef>
              <a:spcAft>
                <a:spcPts val="0"/>
              </a:spcAft>
              <a:buNone/>
            </a:pPr>
            <a:r>
              <a:rPr lang="en"/>
              <a:t>**And I put a new graph on top of there, because I think it makes more sense with how large our dataset is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Shows for the depth of the tree, how well the model is able to predict the training and test set, clearing is almost perf, around a depth of 10 that our model starts to overfit our data</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sz="1050">
                <a:solidFill>
                  <a:schemeClr val="dk1"/>
                </a:solidFill>
                <a:highlight>
                  <a:schemeClr val="lt1"/>
                </a:highlight>
              </a:rPr>
              <a:t>The first parameter to tune is max_depth. This indicates how deep the tree can be. The deeper the tree, the more splits it has and it captures more information about the data. We fit a decision tree with depths ranging from 1 to 5 and plot the training and test auc scores.</a:t>
            </a:r>
            <a:endParaRPr sz="1050">
              <a:solidFill>
                <a:schemeClr val="dk1"/>
              </a:solidFill>
              <a:highlight>
                <a:schemeClr val="lt1"/>
              </a:highlight>
            </a:endParaRPr>
          </a:p>
          <a:p>
            <a:pPr indent="0" lvl="0" marL="0" rtl="0" algn="l">
              <a:spcBef>
                <a:spcPts val="0"/>
              </a:spcBef>
              <a:spcAft>
                <a:spcPts val="0"/>
              </a:spcAft>
              <a:buClr>
                <a:schemeClr val="dk1"/>
              </a:buClr>
              <a:buSzPts val="1100"/>
              <a:buFont typeface="Arial"/>
              <a:buNone/>
            </a:pPr>
            <a:r>
              <a:rPr lang="en" sz="1050">
                <a:solidFill>
                  <a:schemeClr val="dk1"/>
                </a:solidFill>
                <a:highlight>
                  <a:schemeClr val="lt1"/>
                </a:highlight>
              </a:rPr>
              <a:t>I think technically this means overfitting, if the training set is higher than the testing set, but if you look at the y-axis, you see that the training set is hovering around 0.99, and the testing set is hovering around 0.975, so there is little difference between them.</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1" name="Shape 161"/>
        <p:cNvGrpSpPr/>
        <p:nvPr/>
      </p:nvGrpSpPr>
      <p:grpSpPr>
        <a:xfrm>
          <a:off x="0" y="0"/>
          <a:ext cx="0" cy="0"/>
          <a:chOff x="0" y="0"/>
          <a:chExt cx="0" cy="0"/>
        </a:xfrm>
      </p:grpSpPr>
      <p:sp>
        <p:nvSpPr>
          <p:cNvPr id="162" name="Google Shape;162;g4a510458b8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4a510458b8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50">
                <a:solidFill>
                  <a:schemeClr val="dk1"/>
                </a:solidFill>
                <a:highlight>
                  <a:srgbClr val="FFFFFF"/>
                </a:highlight>
              </a:rPr>
              <a:t>The first parameter to tune is max_depth. This indicates how deep the tree can be. The deeper the tree, the more splits it has and it captures more information about the data. We fit a decision tree with depths ranging from 1 to 5 and plot the training and test auc scores.</a:t>
            </a:r>
            <a:endParaRPr sz="1050">
              <a:solidFill>
                <a:schemeClr val="dk1"/>
              </a:solidFill>
              <a:highlight>
                <a:srgbClr val="FFFFFF"/>
              </a:highlight>
            </a:endParaRPr>
          </a:p>
          <a:p>
            <a:pPr indent="0" lvl="0" marL="0" rtl="0" algn="l">
              <a:spcBef>
                <a:spcPts val="0"/>
              </a:spcBef>
              <a:spcAft>
                <a:spcPts val="0"/>
              </a:spcAft>
              <a:buNone/>
            </a:pPr>
            <a:r>
              <a:rPr lang="en" sz="1050">
                <a:solidFill>
                  <a:schemeClr val="dk1"/>
                </a:solidFill>
                <a:highlight>
                  <a:srgbClr val="FFFFFF"/>
                </a:highlight>
              </a:rPr>
              <a:t>I think technically this means overfitting, if the training set is higher than the testing set, but if you look at the y-axis, you see that the training set is hovering around 0.99, and the testing set is hovering around 0.975, so there is little difference between them.</a:t>
            </a:r>
            <a:endParaRPr sz="1050">
              <a:solidFill>
                <a:schemeClr val="dk1"/>
              </a:solidFill>
              <a:highlight>
                <a:srgbClr val="FFFFFF"/>
              </a:highlight>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0" name="Shape 170"/>
        <p:cNvGrpSpPr/>
        <p:nvPr/>
      </p:nvGrpSpPr>
      <p:grpSpPr>
        <a:xfrm>
          <a:off x="0" y="0"/>
          <a:ext cx="0" cy="0"/>
          <a:chOff x="0" y="0"/>
          <a:chExt cx="0" cy="0"/>
        </a:xfrm>
      </p:grpSpPr>
      <p:sp>
        <p:nvSpPr>
          <p:cNvPr id="171" name="Google Shape;171;g4a510458b8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4a510458b8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50">
                <a:solidFill>
                  <a:schemeClr val="dk1"/>
                </a:solidFill>
                <a:highlight>
                  <a:srgbClr val="FFFFFF"/>
                </a:highlight>
              </a:rPr>
              <a:t>It represents the minimum number of samples required to split an internal node. This can vary between considering at least one sample at each node to considering all of the samples at each node. When we increase this parameter, the tree becomes more constrained as it has to consider more samples at each node. Here we will vary the parameter from 10% to 100% of the samples</a:t>
            </a:r>
            <a:endParaRPr sz="1050">
              <a:solidFill>
                <a:schemeClr val="dk1"/>
              </a:solidFill>
              <a:highlight>
                <a:srgbClr val="FFFFFF"/>
              </a:highlight>
            </a:endParaRPr>
          </a:p>
          <a:p>
            <a:pPr indent="0" lvl="0" marL="0" rtl="0" algn="l">
              <a:spcBef>
                <a:spcPts val="0"/>
              </a:spcBef>
              <a:spcAft>
                <a:spcPts val="0"/>
              </a:spcAft>
              <a:buNone/>
            </a:pPr>
            <a:r>
              <a:t/>
            </a:r>
            <a:endParaRPr sz="1050">
              <a:solidFill>
                <a:schemeClr val="dk1"/>
              </a:solidFill>
              <a:highlight>
                <a:srgbClr val="FFFFFF"/>
              </a:highlight>
            </a:endParaRPr>
          </a:p>
          <a:p>
            <a:pPr indent="0" lvl="0" marL="0" rtl="0" algn="l">
              <a:spcBef>
                <a:spcPts val="0"/>
              </a:spcBef>
              <a:spcAft>
                <a:spcPts val="0"/>
              </a:spcAft>
              <a:buNone/>
            </a:pPr>
            <a:r>
              <a:rPr lang="en" sz="1050">
                <a:solidFill>
                  <a:schemeClr val="dk1"/>
                </a:solidFill>
                <a:highlight>
                  <a:srgbClr val="FFFFFF"/>
                </a:highlight>
              </a:rPr>
              <a:t>Looks like from our graph, with our AUC score being approx. 90%, we are considered about 20% of the data at each node</a:t>
            </a:r>
            <a:endParaRPr sz="1050">
              <a:solidFill>
                <a:schemeClr val="dk1"/>
              </a:solidFill>
              <a:highlight>
                <a:srgbClr val="FFFFFF"/>
              </a:highlight>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7" name="Shape 177"/>
        <p:cNvGrpSpPr/>
        <p:nvPr/>
      </p:nvGrpSpPr>
      <p:grpSpPr>
        <a:xfrm>
          <a:off x="0" y="0"/>
          <a:ext cx="0" cy="0"/>
          <a:chOff x="0" y="0"/>
          <a:chExt cx="0" cy="0"/>
        </a:xfrm>
      </p:grpSpPr>
      <p:sp>
        <p:nvSpPr>
          <p:cNvPr id="178" name="Google Shape;178;g4a510458b8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4a510458b8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the minimum number of samples needed at a leaf, so to split a leaf - this makes sense for how detailed our data is, that for our AUC score of 0.9, we are using less than 10% of our data at each leaf, so this is extremely specific. Most likely this model will not fit well when applied to other data.</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5" name="Shape 185"/>
        <p:cNvGrpSpPr/>
        <p:nvPr/>
      </p:nvGrpSpPr>
      <p:grpSpPr>
        <a:xfrm>
          <a:off x="0" y="0"/>
          <a:ext cx="0" cy="0"/>
          <a:chOff x="0" y="0"/>
          <a:chExt cx="0" cy="0"/>
        </a:xfrm>
      </p:grpSpPr>
      <p:sp>
        <p:nvSpPr>
          <p:cNvPr id="186" name="Google Shape;186;g4879241b41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4879241b41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Limitations: data is randomly generated, not actual data, imbalanced</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solidFill>
                  <a:schemeClr val="dk1"/>
                </a:solidFill>
              </a:rPr>
              <a:t>In our initial data cleaning, we were able to keep most of our 2.5 million observations; though this makes a lot of sense because our data was generated data, not actual data.</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Though, due to size constraints, we had to abandon our lovely cleaned data of 2.5 million observations, for the training and testing set, already pre-cleaned, but UNSW. These datasets were approximately ~300,000 observations in total. After removing columns that had low variances, and performed multivariate feature selection, we ended up with 5 features to predict our outcome.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2" name="Shape 192"/>
        <p:cNvGrpSpPr/>
        <p:nvPr/>
      </p:nvGrpSpPr>
      <p:grpSpPr>
        <a:xfrm>
          <a:off x="0" y="0"/>
          <a:ext cx="0" cy="0"/>
          <a:chOff x="0" y="0"/>
          <a:chExt cx="0" cy="0"/>
        </a:xfrm>
      </p:grpSpPr>
      <p:sp>
        <p:nvSpPr>
          <p:cNvPr id="193" name="Google Shape;193;g4a3d036464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4a3d036464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chemeClr val="dk1"/>
                </a:solidFill>
              </a:rPr>
              <a:t>honestly our model was better here before feature selection, our precision and recall was 0.97 when we didn’t perform feature selection, but this could be because it allowed our model to be as specific it it’s specific dataset as possible; after feature selection we only needed 5 out of 32 potential columns to predict our attacks</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 name="Shape 57"/>
        <p:cNvGrpSpPr/>
        <p:nvPr/>
      </p:nvGrpSpPr>
      <p:grpSpPr>
        <a:xfrm>
          <a:off x="0" y="0"/>
          <a:ext cx="0" cy="0"/>
          <a:chOff x="0" y="0"/>
          <a:chExt cx="0" cy="0"/>
        </a:xfrm>
      </p:grpSpPr>
      <p:sp>
        <p:nvSpPr>
          <p:cNvPr id="58" name="Google Shape;58;g4879241b4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4879241b4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Big Data numbers in general</a:t>
            </a:r>
            <a:endParaRPr/>
          </a:p>
          <a:p>
            <a:pPr indent="0" lvl="0" marL="0" rtl="0" algn="l">
              <a:spcBef>
                <a:spcPts val="0"/>
              </a:spcBef>
              <a:spcAft>
                <a:spcPts val="0"/>
              </a:spcAft>
              <a:buNone/>
            </a:pPr>
            <a:r>
              <a:rPr lang="en"/>
              <a:t>Healthcare big data volume</a:t>
            </a:r>
            <a:endParaRPr/>
          </a:p>
          <a:p>
            <a:pPr indent="0" lvl="0" marL="0" rtl="0" algn="l">
              <a:spcBef>
                <a:spcPts val="0"/>
              </a:spcBef>
              <a:spcAft>
                <a:spcPts val="0"/>
              </a:spcAft>
              <a:buNone/>
            </a:pPr>
            <a:r>
              <a:rPr lang="en"/>
              <a:t>Cybersecurity-Big brother</a:t>
            </a:r>
            <a:endParaRPr/>
          </a:p>
          <a:p>
            <a:pPr indent="0" lvl="0" marL="0" rtl="0" algn="l">
              <a:spcBef>
                <a:spcPts val="0"/>
              </a:spcBef>
              <a:spcAft>
                <a:spcPts val="0"/>
              </a:spcAft>
              <a:buNone/>
            </a:pPr>
            <a:r>
              <a:rPr lang="en"/>
              <a:t>Ease of analysis, computation, and validation-big Butler</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9" name="Shape 199"/>
        <p:cNvGrpSpPr/>
        <p:nvPr/>
      </p:nvGrpSpPr>
      <p:grpSpPr>
        <a:xfrm>
          <a:off x="0" y="0"/>
          <a:ext cx="0" cy="0"/>
          <a:chOff x="0" y="0"/>
          <a:chExt cx="0" cy="0"/>
        </a:xfrm>
      </p:grpSpPr>
      <p:sp>
        <p:nvSpPr>
          <p:cNvPr id="200" name="Google Shape;200;g48ac2d93b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48ac2d93b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our classification report when running it on our testing set, and it is pretty abysmal. After multiple attempts to see what was happening with AUC curves, or other types of validation, we could not get the validation code to work on our multiclass data. We conclude that our model is great for our training set, but poor when applied to other models.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7" name="Shape 207"/>
        <p:cNvGrpSpPr/>
        <p:nvPr/>
      </p:nvGrpSpPr>
      <p:grpSpPr>
        <a:xfrm>
          <a:off x="0" y="0"/>
          <a:ext cx="0" cy="0"/>
          <a:chOff x="0" y="0"/>
          <a:chExt cx="0" cy="0"/>
        </a:xfrm>
      </p:grpSpPr>
      <p:sp>
        <p:nvSpPr>
          <p:cNvPr id="208" name="Google Shape;208;g4a510458b8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4a510458b8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4" name="Shape 214"/>
        <p:cNvGrpSpPr/>
        <p:nvPr/>
      </p:nvGrpSpPr>
      <p:grpSpPr>
        <a:xfrm>
          <a:off x="0" y="0"/>
          <a:ext cx="0" cy="0"/>
          <a:chOff x="0" y="0"/>
          <a:chExt cx="0" cy="0"/>
        </a:xfrm>
      </p:grpSpPr>
      <p:sp>
        <p:nvSpPr>
          <p:cNvPr id="215" name="Google Shape;215;g4a510458b8_1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4a510458b8_1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Improve model: how to split test and train data, use random forest to account for correlations in data, use different validation tools like AUC, change in size, or more computing power, mostly normal attacks so machine wasn’t good at predicting cyber attacks, simulated data, variables related-descriptions not helpful, for example rate data</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Execute: apply to existing data, real time generated data</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Inform: how to manipulate data at this size and maintain integrity, how this model works at this capacity</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Computing power, names of attacks, neural networks, be able to mobilize and inform, attacks for health data, not just traffic data, speak with someone who is doing database management and security</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correlations</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1" name="Shape 221"/>
        <p:cNvGrpSpPr/>
        <p:nvPr/>
      </p:nvGrpSpPr>
      <p:grpSpPr>
        <a:xfrm>
          <a:off x="0" y="0"/>
          <a:ext cx="0" cy="0"/>
          <a:chOff x="0" y="0"/>
          <a:chExt cx="0" cy="0"/>
        </a:xfrm>
      </p:grpSpPr>
      <p:sp>
        <p:nvSpPr>
          <p:cNvPr id="222" name="Google Shape;222;g4a510458b8_1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4a510458b8_1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Improve model: how to split test and train data, use random forest to account for correlations in data, use different validation tools like AUC</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Execute: apply to existing data, real time generated data</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Inform: how to manipulate data at this size and maintain integrity, how this model works at this capacity</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Computing power, names of attacks, neural networks, be able to mobilize and inform, attacks for health data, not just traffic data, speak with someone who is doing database management and security</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correlations</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8" name="Shape 228"/>
        <p:cNvGrpSpPr/>
        <p:nvPr/>
      </p:nvGrpSpPr>
      <p:grpSpPr>
        <a:xfrm>
          <a:off x="0" y="0"/>
          <a:ext cx="0" cy="0"/>
          <a:chOff x="0" y="0"/>
          <a:chExt cx="0" cy="0"/>
        </a:xfrm>
      </p:grpSpPr>
      <p:sp>
        <p:nvSpPr>
          <p:cNvPr id="229" name="Google Shape;229;g4a41bd3a62_1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4a41bd3a62_1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Improve model: how to split test and train data, use random forest to account for correlations in data, use different validation tools like AUC</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Execute: apply to existing data, real time generated data</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Inform: how to manipulate data at this size and maintain integrity, how this model works at this capacity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Computing power, names of attacks, neural networks, be able to mobilize and inform, attacks for health data, not just traffic data, speak with someone who is doing database management and security correlations</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Models need to identify features. Future directions should look at different categories of attack. We identified categories of an attack.</a:t>
            </a:r>
            <a:endParaRPr b="1"/>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5" name="Shape 235"/>
        <p:cNvGrpSpPr/>
        <p:nvPr/>
      </p:nvGrpSpPr>
      <p:grpSpPr>
        <a:xfrm>
          <a:off x="0" y="0"/>
          <a:ext cx="0" cy="0"/>
          <a:chOff x="0" y="0"/>
          <a:chExt cx="0" cy="0"/>
        </a:xfrm>
      </p:grpSpPr>
      <p:sp>
        <p:nvSpPr>
          <p:cNvPr id="236" name="Google Shape;236;g4879241b41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4879241b41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2" name="Shape 242"/>
        <p:cNvGrpSpPr/>
        <p:nvPr/>
      </p:nvGrpSpPr>
      <p:grpSpPr>
        <a:xfrm>
          <a:off x="0" y="0"/>
          <a:ext cx="0" cy="0"/>
          <a:chOff x="0" y="0"/>
          <a:chExt cx="0" cy="0"/>
        </a:xfrm>
      </p:grpSpPr>
      <p:sp>
        <p:nvSpPr>
          <p:cNvPr id="243" name="Google Shape;243;g48b11932df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48b11932df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Security by Chameleon Design from the Noun Project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size by d͡ʒɛrmi Good from the Noun Project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Heart by Yorlmar Campos from the Noun Project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Heart by Yorlmar Campos from the Noun Project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help by Shovy Rahman from the Noun Project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Settings by Johan Cato from the Noun Project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cleaning by yurr from the Noun Project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select by Creative Art from the Noun Project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workout by Marek Polakovic from the Noun Project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decision tree by Becris from the Noun Project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Scale by Dan Hetteix from the Noun Project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dashboard by Mani Cheng from the Noun Project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Reuse by Vectors Market from the Noun Project</a:t>
            </a:r>
            <a:endParaRPr/>
          </a:p>
          <a:p>
            <a:pPr indent="0" lvl="0" marL="0" rtl="0" algn="l">
              <a:spcBef>
                <a:spcPts val="0"/>
              </a:spcBef>
              <a:spcAft>
                <a:spcPts val="0"/>
              </a:spcAft>
              <a:buNone/>
            </a:pPr>
            <a:r>
              <a:t/>
            </a:r>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Moustafa, Nour. </a:t>
            </a:r>
            <a:r>
              <a:rPr lang="en" u="sng">
                <a:solidFill>
                  <a:schemeClr val="accent5"/>
                </a:solidFill>
                <a:hlinkClick r:id="rId2"/>
              </a:rPr>
              <a:t>Designing an online and reliable statistical anomaly detection framework for dealing with large high-speed network traffic.</a:t>
            </a:r>
            <a:r>
              <a:rPr lang="en">
                <a:solidFill>
                  <a:schemeClr val="dk1"/>
                </a:solidFill>
              </a:rPr>
              <a:t> Diss. </a:t>
            </a:r>
            <a:r>
              <a:rPr i="1" lang="en">
                <a:solidFill>
                  <a:schemeClr val="dk1"/>
                </a:solidFill>
              </a:rPr>
              <a:t>University of New South Wales, Canberra, Australia, 2017.</a:t>
            </a:r>
            <a:endParaRPr/>
          </a:p>
          <a:p>
            <a:pPr indent="0" lvl="0" marL="0" rtl="0" algn="l">
              <a:spcBef>
                <a:spcPts val="120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 name="Shape 64"/>
        <p:cNvGrpSpPr/>
        <p:nvPr/>
      </p:nvGrpSpPr>
      <p:grpSpPr>
        <a:xfrm>
          <a:off x="0" y="0"/>
          <a:ext cx="0" cy="0"/>
          <a:chOff x="0" y="0"/>
          <a:chExt cx="0" cy="0"/>
        </a:xfrm>
      </p:grpSpPr>
      <p:sp>
        <p:nvSpPr>
          <p:cNvPr id="65" name="Google Shape;65;g4a41bd3a62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4a41bd3a62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 name="Shape 71"/>
        <p:cNvGrpSpPr/>
        <p:nvPr/>
      </p:nvGrpSpPr>
      <p:grpSpPr>
        <a:xfrm>
          <a:off x="0" y="0"/>
          <a:ext cx="0" cy="0"/>
          <a:chOff x="0" y="0"/>
          <a:chExt cx="0" cy="0"/>
        </a:xfrm>
      </p:grpSpPr>
      <p:sp>
        <p:nvSpPr>
          <p:cNvPr id="72" name="Google Shape;72;g4a41bd3a62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g4a41bd3a62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 name="Shape 78"/>
        <p:cNvGrpSpPr/>
        <p:nvPr/>
      </p:nvGrpSpPr>
      <p:grpSpPr>
        <a:xfrm>
          <a:off x="0" y="0"/>
          <a:ext cx="0" cy="0"/>
          <a:chOff x="0" y="0"/>
          <a:chExt cx="0" cy="0"/>
        </a:xfrm>
      </p:grpSpPr>
      <p:sp>
        <p:nvSpPr>
          <p:cNvPr id="79" name="Google Shape;79;g4a41bd3a62_1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4a41bd3a62_1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 name="Shape 85"/>
        <p:cNvGrpSpPr/>
        <p:nvPr/>
      </p:nvGrpSpPr>
      <p:grpSpPr>
        <a:xfrm>
          <a:off x="0" y="0"/>
          <a:ext cx="0" cy="0"/>
          <a:chOff x="0" y="0"/>
          <a:chExt cx="0" cy="0"/>
        </a:xfrm>
      </p:grpSpPr>
      <p:sp>
        <p:nvSpPr>
          <p:cNvPr id="86" name="Google Shape;86;g4879241b41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4879241b41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Answered question: Given test set* with normal and attack data and parameters, can we create a model that will identify feature types and thus correctly classify attacks?</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solidFill>
                  <a:schemeClr val="dk1"/>
                </a:solidFill>
              </a:rPr>
              <a:t>Specs:</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Python version xxx</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Data set</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 name="Shape 92"/>
        <p:cNvGrpSpPr/>
        <p:nvPr/>
      </p:nvGrpSpPr>
      <p:grpSpPr>
        <a:xfrm>
          <a:off x="0" y="0"/>
          <a:ext cx="0" cy="0"/>
          <a:chOff x="0" y="0"/>
          <a:chExt cx="0" cy="0"/>
        </a:xfrm>
      </p:grpSpPr>
      <p:sp>
        <p:nvSpPr>
          <p:cNvPr id="93" name="Google Shape;93;g4a41bd3a62_1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4a41bd3a62_1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created by the IXIA PerfectStorm tool in the Cyber Range Lab of the Australian Centre for Cyber Security (ACCS)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hybrid of real modern normal activities and synthetic contemporary attack behaviours.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Tcpdump tool is utilised to capture 100 GB of the raw traffic (e.g., Pcap files). This dataset has nine types of attacks, namely, Fuzzers, Analysis, Backdoors, DoS, Exploits, Generic, Reconnaissance, Shellcode and Worms. The Argus, Bro-IDS tools are used and twelve algorithms are developed to generate totally 49 features with the class label.</a:t>
            </a:r>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 name="Shape 99"/>
        <p:cNvGrpSpPr/>
        <p:nvPr/>
      </p:nvGrpSpPr>
      <p:grpSpPr>
        <a:xfrm>
          <a:off x="0" y="0"/>
          <a:ext cx="0" cy="0"/>
          <a:chOff x="0" y="0"/>
          <a:chExt cx="0" cy="0"/>
        </a:xfrm>
      </p:grpSpPr>
      <p:sp>
        <p:nvSpPr>
          <p:cNvPr id="100" name="Google Shape;100;g4a41bd3a62_1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4a41bd3a62_1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Generally, we cleaned the data, selected important features, random forest, validated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process wasn’t as linear as depicted, we’ll touch more on that in the discussion section</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 name="Shape 107"/>
        <p:cNvGrpSpPr/>
        <p:nvPr/>
      </p:nvGrpSpPr>
      <p:grpSpPr>
        <a:xfrm>
          <a:off x="0" y="0"/>
          <a:ext cx="0" cy="0"/>
          <a:chOff x="0" y="0"/>
          <a:chExt cx="0" cy="0"/>
        </a:xfrm>
      </p:grpSpPr>
      <p:sp>
        <p:nvSpPr>
          <p:cNvPr id="108" name="Google Shape;108;g4879241b41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4879241b41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9.png"/><Relationship Id="rId4" Type="http://schemas.openxmlformats.org/officeDocument/2006/relationships/image" Target="../media/image16.png"/><Relationship Id="rId5" Type="http://schemas.openxmlformats.org/officeDocument/2006/relationships/image" Target="../media/image8.png"/><Relationship Id="rId6"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3.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3.png"/><Relationship Id="rId4" Type="http://schemas.openxmlformats.org/officeDocument/2006/relationships/image" Target="../media/image15.png"/><Relationship Id="rId5" Type="http://schemas.openxmlformats.org/officeDocument/2006/relationships/image" Target="../media/image2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4.png"/><Relationship Id="rId4" Type="http://schemas.openxmlformats.org/officeDocument/2006/relationships/image" Target="../media/image18.png"/><Relationship Id="rId5" Type="http://schemas.openxmlformats.org/officeDocument/2006/relationships/image" Target="../media/image21.png"/><Relationship Id="rId6" Type="http://schemas.openxmlformats.org/officeDocument/2006/relationships/image" Target="../media/image3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35.png"/><Relationship Id="rId4" Type="http://schemas.openxmlformats.org/officeDocument/2006/relationships/image" Target="../media/image23.png"/><Relationship Id="rId5" Type="http://schemas.openxmlformats.org/officeDocument/2006/relationships/image" Target="../media/image24.png"/><Relationship Id="rId6" Type="http://schemas.openxmlformats.org/officeDocument/2006/relationships/image" Target="../media/image37.png"/><Relationship Id="rId7" Type="http://schemas.openxmlformats.org/officeDocument/2006/relationships/image" Target="../media/image2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31.png"/><Relationship Id="rId4" Type="http://schemas.openxmlformats.org/officeDocument/2006/relationships/image" Target="../media/image26.png"/><Relationship Id="rId5" Type="http://schemas.openxmlformats.org/officeDocument/2006/relationships/image" Target="../media/image33.png"/><Relationship Id="rId6" Type="http://schemas.openxmlformats.org/officeDocument/2006/relationships/image" Target="../media/image3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30.png"/><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5.png"/><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3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8.png"/><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48.png"/><Relationship Id="rId4" Type="http://schemas.openxmlformats.org/officeDocument/2006/relationships/image" Target="../media/image4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4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4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4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4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hyperlink" Target="http://unsworks.unsw.edu.au/fapi/datastream/unsworks:47438/SOURCE02?view=true" TargetMode="External"/><Relationship Id="rId4" Type="http://schemas.openxmlformats.org/officeDocument/2006/relationships/image" Target="../media/image4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47.jpg"/><Relationship Id="rId4" Type="http://schemas.openxmlformats.org/officeDocument/2006/relationships/image" Target="../media/image4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9.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Hero image</a:t>
            </a:r>
            <a:endParaRPr/>
          </a:p>
        </p:txBody>
      </p:sp>
      <p:sp>
        <p:nvSpPr>
          <p:cNvPr id="55" name="Google Shape;55;p13"/>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[Gina Giase, Alex Kimbrough, Jade Lopez]</a:t>
            </a:r>
            <a:endParaRPr/>
          </a:p>
        </p:txBody>
      </p:sp>
      <p:pic>
        <p:nvPicPr>
          <p:cNvPr id="56" name="Google Shape;56;p13"/>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7" name="Shape 117"/>
        <p:cNvGrpSpPr/>
        <p:nvPr/>
      </p:nvGrpSpPr>
      <p:grpSpPr>
        <a:xfrm>
          <a:off x="0" y="0"/>
          <a:ext cx="0" cy="0"/>
          <a:chOff x="0" y="0"/>
          <a:chExt cx="0" cy="0"/>
        </a:xfrm>
      </p:grpSpPr>
      <p:sp>
        <p:nvSpPr>
          <p:cNvPr id="118" name="Google Shape;118;p2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Features listed from random forest</a:t>
            </a:r>
            <a:endParaRPr/>
          </a:p>
        </p:txBody>
      </p:sp>
      <p:sp>
        <p:nvSpPr>
          <p:cNvPr id="119" name="Google Shape;119;p2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20" name="Google Shape;120;p22"/>
          <p:cNvPicPr preferRelativeResize="0"/>
          <p:nvPr/>
        </p:nvPicPr>
        <p:blipFill>
          <a:blip r:embed="rId3">
            <a:alphaModFix/>
          </a:blip>
          <a:stretch>
            <a:fillRect/>
          </a:stretch>
        </p:blipFill>
        <p:spPr>
          <a:xfrm>
            <a:off x="0" y="0"/>
            <a:ext cx="9144000" cy="5143500"/>
          </a:xfrm>
          <a:prstGeom prst="rect">
            <a:avLst/>
          </a:prstGeom>
          <a:noFill/>
          <a:ln>
            <a:noFill/>
          </a:ln>
        </p:spPr>
      </p:pic>
      <p:pic>
        <p:nvPicPr>
          <p:cNvPr id="121" name="Google Shape;121;p22"/>
          <p:cNvPicPr preferRelativeResize="0"/>
          <p:nvPr/>
        </p:nvPicPr>
        <p:blipFill>
          <a:blip r:embed="rId4">
            <a:alphaModFix/>
          </a:blip>
          <a:stretch>
            <a:fillRect/>
          </a:stretch>
        </p:blipFill>
        <p:spPr>
          <a:xfrm>
            <a:off x="0" y="0"/>
            <a:ext cx="9144000" cy="5143500"/>
          </a:xfrm>
          <a:prstGeom prst="rect">
            <a:avLst/>
          </a:prstGeom>
          <a:noFill/>
          <a:ln>
            <a:noFill/>
          </a:ln>
        </p:spPr>
      </p:pic>
      <p:pic>
        <p:nvPicPr>
          <p:cNvPr id="122" name="Google Shape;122;p22"/>
          <p:cNvPicPr preferRelativeResize="0"/>
          <p:nvPr/>
        </p:nvPicPr>
        <p:blipFill>
          <a:blip r:embed="rId5">
            <a:alphaModFix/>
          </a:blip>
          <a:stretch>
            <a:fillRect/>
          </a:stretch>
        </p:blipFill>
        <p:spPr>
          <a:xfrm>
            <a:off x="0" y="0"/>
            <a:ext cx="9144000" cy="5143500"/>
          </a:xfrm>
          <a:prstGeom prst="rect">
            <a:avLst/>
          </a:prstGeom>
          <a:noFill/>
          <a:ln>
            <a:noFill/>
          </a:ln>
        </p:spPr>
      </p:pic>
      <p:pic>
        <p:nvPicPr>
          <p:cNvPr id="123" name="Google Shape;123;p22"/>
          <p:cNvPicPr preferRelativeResize="0"/>
          <p:nvPr/>
        </p:nvPicPr>
        <p:blipFill>
          <a:blip r:embed="rId6">
            <a:alphaModFix/>
          </a:blip>
          <a:stretch>
            <a:fillRect/>
          </a:stretch>
        </p:blipFill>
        <p:spPr>
          <a:xfrm>
            <a:off x="0" y="0"/>
            <a:ext cx="9144000" cy="51435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7" name="Shape 127"/>
        <p:cNvGrpSpPr/>
        <p:nvPr/>
      </p:nvGrpSpPr>
      <p:grpSpPr>
        <a:xfrm>
          <a:off x="0" y="0"/>
          <a:ext cx="0" cy="0"/>
          <a:chOff x="0" y="0"/>
          <a:chExt cx="0" cy="0"/>
        </a:xfrm>
      </p:grpSpPr>
      <p:sp>
        <p:nvSpPr>
          <p:cNvPr id="128" name="Google Shape;128;p2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2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30" name="Google Shape;130;p23"/>
          <p:cNvPicPr preferRelativeResize="0"/>
          <p:nvPr/>
        </p:nvPicPr>
        <p:blipFill>
          <a:blip r:embed="rId3">
            <a:alphaModFix/>
          </a:blip>
          <a:stretch>
            <a:fillRect/>
          </a:stretch>
        </p:blipFill>
        <p:spPr>
          <a:xfrm>
            <a:off x="0" y="0"/>
            <a:ext cx="9144000" cy="5143500"/>
          </a:xfrm>
          <a:prstGeom prst="rect">
            <a:avLst/>
          </a:prstGeom>
          <a:noFill/>
          <a:ln>
            <a:noFill/>
          </a:ln>
        </p:spPr>
      </p:pic>
      <p:pic>
        <p:nvPicPr>
          <p:cNvPr id="131" name="Google Shape;131;p23"/>
          <p:cNvPicPr preferRelativeResize="0"/>
          <p:nvPr/>
        </p:nvPicPr>
        <p:blipFill>
          <a:blip r:embed="rId4">
            <a:alphaModFix/>
          </a:blip>
          <a:stretch>
            <a:fillRect/>
          </a:stretch>
        </p:blipFill>
        <p:spPr>
          <a:xfrm>
            <a:off x="0" y="0"/>
            <a:ext cx="9144000" cy="51435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5" name="Shape 135"/>
        <p:cNvGrpSpPr/>
        <p:nvPr/>
      </p:nvGrpSpPr>
      <p:grpSpPr>
        <a:xfrm>
          <a:off x="0" y="0"/>
          <a:ext cx="0" cy="0"/>
          <a:chOff x="0" y="0"/>
          <a:chExt cx="0" cy="0"/>
        </a:xfrm>
      </p:grpSpPr>
      <p:sp>
        <p:nvSpPr>
          <p:cNvPr id="136" name="Google Shape;136;p2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2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38" name="Google Shape;138;p24"/>
          <p:cNvPicPr preferRelativeResize="0"/>
          <p:nvPr/>
        </p:nvPicPr>
        <p:blipFill>
          <a:blip r:embed="rId3">
            <a:alphaModFix/>
          </a:blip>
          <a:stretch>
            <a:fillRect/>
          </a:stretch>
        </p:blipFill>
        <p:spPr>
          <a:xfrm>
            <a:off x="0" y="0"/>
            <a:ext cx="9144000" cy="5143500"/>
          </a:xfrm>
          <a:prstGeom prst="rect">
            <a:avLst/>
          </a:prstGeom>
          <a:noFill/>
          <a:ln>
            <a:noFill/>
          </a:ln>
        </p:spPr>
      </p:pic>
      <p:pic>
        <p:nvPicPr>
          <p:cNvPr id="139" name="Google Shape;139;p24"/>
          <p:cNvPicPr preferRelativeResize="0"/>
          <p:nvPr/>
        </p:nvPicPr>
        <p:blipFill>
          <a:blip r:embed="rId4">
            <a:alphaModFix/>
          </a:blip>
          <a:stretch>
            <a:fillRect/>
          </a:stretch>
        </p:blipFill>
        <p:spPr>
          <a:xfrm>
            <a:off x="0" y="0"/>
            <a:ext cx="9144000" cy="5143500"/>
          </a:xfrm>
          <a:prstGeom prst="rect">
            <a:avLst/>
          </a:prstGeom>
          <a:noFill/>
          <a:ln>
            <a:noFill/>
          </a:ln>
        </p:spPr>
      </p:pic>
      <p:pic>
        <p:nvPicPr>
          <p:cNvPr id="140" name="Google Shape;140;p24"/>
          <p:cNvPicPr preferRelativeResize="0"/>
          <p:nvPr/>
        </p:nvPicPr>
        <p:blipFill>
          <a:blip r:embed="rId5">
            <a:alphaModFix/>
          </a:blip>
          <a:stretch>
            <a:fillRect/>
          </a:stretch>
        </p:blipFill>
        <p:spPr>
          <a:xfrm>
            <a:off x="0" y="0"/>
            <a:ext cx="9144000" cy="51435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4" name="Shape 144"/>
        <p:cNvGrpSpPr/>
        <p:nvPr/>
      </p:nvGrpSpPr>
      <p:grpSpPr>
        <a:xfrm>
          <a:off x="0" y="0"/>
          <a:ext cx="0" cy="0"/>
          <a:chOff x="0" y="0"/>
          <a:chExt cx="0" cy="0"/>
        </a:xfrm>
      </p:grpSpPr>
      <p:sp>
        <p:nvSpPr>
          <p:cNvPr id="145" name="Google Shape;145;p2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Confusion matrix and accuracy score</a:t>
            </a:r>
            <a:endParaRPr/>
          </a:p>
          <a:p>
            <a:pPr indent="0" lvl="0" marL="0" rtl="0" algn="l">
              <a:spcBef>
                <a:spcPts val="0"/>
              </a:spcBef>
              <a:spcAft>
                <a:spcPts val="0"/>
              </a:spcAft>
              <a:buNone/>
            </a:pPr>
            <a:r>
              <a:t/>
            </a:r>
            <a:endParaRPr/>
          </a:p>
        </p:txBody>
      </p:sp>
      <p:pic>
        <p:nvPicPr>
          <p:cNvPr id="146" name="Google Shape;146;p25"/>
          <p:cNvPicPr preferRelativeResize="0"/>
          <p:nvPr/>
        </p:nvPicPr>
        <p:blipFill>
          <a:blip r:embed="rId3">
            <a:alphaModFix/>
          </a:blip>
          <a:stretch>
            <a:fillRect/>
          </a:stretch>
        </p:blipFill>
        <p:spPr>
          <a:xfrm>
            <a:off x="1057275" y="2027375"/>
            <a:ext cx="1647825" cy="600075"/>
          </a:xfrm>
          <a:prstGeom prst="rect">
            <a:avLst/>
          </a:prstGeom>
          <a:noFill/>
          <a:ln>
            <a:noFill/>
          </a:ln>
        </p:spPr>
      </p:pic>
      <p:pic>
        <p:nvPicPr>
          <p:cNvPr id="147" name="Google Shape;147;p25"/>
          <p:cNvPicPr preferRelativeResize="0"/>
          <p:nvPr/>
        </p:nvPicPr>
        <p:blipFill>
          <a:blip r:embed="rId4">
            <a:alphaModFix/>
          </a:blip>
          <a:stretch>
            <a:fillRect/>
          </a:stretch>
        </p:blipFill>
        <p:spPr>
          <a:xfrm>
            <a:off x="5584025" y="2165488"/>
            <a:ext cx="1466850" cy="323850"/>
          </a:xfrm>
          <a:prstGeom prst="rect">
            <a:avLst/>
          </a:prstGeom>
          <a:noFill/>
          <a:ln>
            <a:noFill/>
          </a:ln>
        </p:spPr>
      </p:pic>
      <p:pic>
        <p:nvPicPr>
          <p:cNvPr id="148" name="Google Shape;148;p25"/>
          <p:cNvPicPr preferRelativeResize="0"/>
          <p:nvPr/>
        </p:nvPicPr>
        <p:blipFill>
          <a:blip r:embed="rId5">
            <a:alphaModFix/>
          </a:blip>
          <a:stretch>
            <a:fillRect/>
          </a:stretch>
        </p:blipFill>
        <p:spPr>
          <a:xfrm>
            <a:off x="-4820" y="0"/>
            <a:ext cx="9144045" cy="5143500"/>
          </a:xfrm>
          <a:prstGeom prst="rect">
            <a:avLst/>
          </a:prstGeom>
          <a:noFill/>
          <a:ln>
            <a:noFill/>
          </a:ln>
        </p:spPr>
      </p:pic>
      <p:pic>
        <p:nvPicPr>
          <p:cNvPr id="149" name="Google Shape;149;p25"/>
          <p:cNvPicPr preferRelativeResize="0"/>
          <p:nvPr/>
        </p:nvPicPr>
        <p:blipFill>
          <a:blip r:embed="rId6">
            <a:alphaModFix/>
          </a:blip>
          <a:stretch>
            <a:fillRect/>
          </a:stretch>
        </p:blipFill>
        <p:spPr>
          <a:xfrm>
            <a:off x="0" y="0"/>
            <a:ext cx="9144000" cy="51435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3" name="Shape 153"/>
        <p:cNvGrpSpPr/>
        <p:nvPr/>
      </p:nvGrpSpPr>
      <p:grpSpPr>
        <a:xfrm>
          <a:off x="0" y="0"/>
          <a:ext cx="0" cy="0"/>
          <a:chOff x="0" y="0"/>
          <a:chExt cx="0" cy="0"/>
        </a:xfrm>
      </p:grpSpPr>
      <p:sp>
        <p:nvSpPr>
          <p:cNvPr id="154" name="Google Shape;154;p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GOT A MUTHERFRACKING AUC_ROC SCORE: </a:t>
            </a:r>
            <a:r>
              <a:rPr lang="en" sz="1050">
                <a:highlight>
                  <a:srgbClr val="FFFFFF"/>
                </a:highlight>
              </a:rPr>
              <a:t>0.90898814255431903</a:t>
            </a:r>
            <a:endParaRPr sz="1050">
              <a:highlight>
                <a:srgbClr val="FFFFFF"/>
              </a:highlight>
            </a:endParaRPr>
          </a:p>
          <a:p>
            <a:pPr indent="0" lvl="0" marL="0" rtl="0" algn="l">
              <a:spcBef>
                <a:spcPts val="0"/>
              </a:spcBef>
              <a:spcAft>
                <a:spcPts val="0"/>
              </a:spcAft>
              <a:buNone/>
            </a:pPr>
            <a:r>
              <a:t/>
            </a:r>
            <a:endParaRPr/>
          </a:p>
        </p:txBody>
      </p:sp>
      <p:pic>
        <p:nvPicPr>
          <p:cNvPr id="155" name="Google Shape;155;p26"/>
          <p:cNvPicPr preferRelativeResize="0"/>
          <p:nvPr/>
        </p:nvPicPr>
        <p:blipFill>
          <a:blip r:embed="rId3">
            <a:alphaModFix/>
          </a:blip>
          <a:stretch>
            <a:fillRect/>
          </a:stretch>
        </p:blipFill>
        <p:spPr>
          <a:xfrm>
            <a:off x="1976081" y="0"/>
            <a:ext cx="7167920" cy="5143500"/>
          </a:xfrm>
          <a:prstGeom prst="rect">
            <a:avLst/>
          </a:prstGeom>
          <a:noFill/>
          <a:ln>
            <a:noFill/>
          </a:ln>
        </p:spPr>
      </p:pic>
      <p:pic>
        <p:nvPicPr>
          <p:cNvPr id="156" name="Google Shape;156;p26"/>
          <p:cNvPicPr preferRelativeResize="0"/>
          <p:nvPr/>
        </p:nvPicPr>
        <p:blipFill>
          <a:blip r:embed="rId4">
            <a:alphaModFix/>
          </a:blip>
          <a:stretch>
            <a:fillRect/>
          </a:stretch>
        </p:blipFill>
        <p:spPr>
          <a:xfrm>
            <a:off x="0" y="0"/>
            <a:ext cx="9144000" cy="5143500"/>
          </a:xfrm>
          <a:prstGeom prst="rect">
            <a:avLst/>
          </a:prstGeom>
          <a:noFill/>
          <a:ln>
            <a:noFill/>
          </a:ln>
        </p:spPr>
      </p:pic>
      <p:pic>
        <p:nvPicPr>
          <p:cNvPr id="157" name="Google Shape;157;p26"/>
          <p:cNvPicPr preferRelativeResize="0"/>
          <p:nvPr/>
        </p:nvPicPr>
        <p:blipFill>
          <a:blip r:embed="rId5">
            <a:alphaModFix/>
          </a:blip>
          <a:stretch>
            <a:fillRect/>
          </a:stretch>
        </p:blipFill>
        <p:spPr>
          <a:xfrm>
            <a:off x="0" y="0"/>
            <a:ext cx="9144000" cy="5143500"/>
          </a:xfrm>
          <a:prstGeom prst="rect">
            <a:avLst/>
          </a:prstGeom>
          <a:noFill/>
          <a:ln>
            <a:noFill/>
          </a:ln>
        </p:spPr>
      </p:pic>
      <p:pic>
        <p:nvPicPr>
          <p:cNvPr id="158" name="Google Shape;158;p26"/>
          <p:cNvPicPr preferRelativeResize="0"/>
          <p:nvPr/>
        </p:nvPicPr>
        <p:blipFill>
          <a:blip r:embed="rId6">
            <a:alphaModFix/>
          </a:blip>
          <a:stretch>
            <a:fillRect/>
          </a:stretch>
        </p:blipFill>
        <p:spPr>
          <a:xfrm>
            <a:off x="2568778" y="445025"/>
            <a:ext cx="5708225" cy="3735450"/>
          </a:xfrm>
          <a:prstGeom prst="rect">
            <a:avLst/>
          </a:prstGeom>
          <a:noFill/>
          <a:ln>
            <a:noFill/>
          </a:ln>
        </p:spPr>
      </p:pic>
      <p:pic>
        <p:nvPicPr>
          <p:cNvPr id="159" name="Google Shape;159;p26"/>
          <p:cNvPicPr preferRelativeResize="0"/>
          <p:nvPr/>
        </p:nvPicPr>
        <p:blipFill>
          <a:blip r:embed="rId7">
            <a:alphaModFix/>
          </a:blip>
          <a:stretch>
            <a:fillRect/>
          </a:stretch>
        </p:blipFill>
        <p:spPr>
          <a:xfrm>
            <a:off x="0" y="0"/>
            <a:ext cx="9144000" cy="5143500"/>
          </a:xfrm>
          <a:prstGeom prst="rect">
            <a:avLst/>
          </a:prstGeom>
          <a:noFill/>
          <a:ln>
            <a:noFill/>
          </a:ln>
        </p:spPr>
      </p:pic>
      <p:pic>
        <p:nvPicPr>
          <p:cNvPr id="160" name="Google Shape;160;p26"/>
          <p:cNvPicPr preferRelativeResize="0"/>
          <p:nvPr/>
        </p:nvPicPr>
        <p:blipFill>
          <a:blip r:embed="rId6">
            <a:alphaModFix/>
          </a:blip>
          <a:stretch>
            <a:fillRect/>
          </a:stretch>
        </p:blipFill>
        <p:spPr>
          <a:xfrm>
            <a:off x="2821653" y="806300"/>
            <a:ext cx="5708225" cy="37354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4" name="Shape 164"/>
        <p:cNvGrpSpPr/>
        <p:nvPr/>
      </p:nvGrpSpPr>
      <p:grpSpPr>
        <a:xfrm>
          <a:off x="0" y="0"/>
          <a:ext cx="0" cy="0"/>
          <a:chOff x="0" y="0"/>
          <a:chExt cx="0" cy="0"/>
        </a:xfrm>
      </p:grpSpPr>
      <p:sp>
        <p:nvSpPr>
          <p:cNvPr id="165" name="Google Shape;165;p2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Max_features</a:t>
            </a:r>
            <a:endParaRPr/>
          </a:p>
        </p:txBody>
      </p:sp>
      <p:pic>
        <p:nvPicPr>
          <p:cNvPr id="166" name="Google Shape;166;p27"/>
          <p:cNvPicPr preferRelativeResize="0"/>
          <p:nvPr/>
        </p:nvPicPr>
        <p:blipFill>
          <a:blip r:embed="rId3">
            <a:alphaModFix/>
          </a:blip>
          <a:stretch>
            <a:fillRect/>
          </a:stretch>
        </p:blipFill>
        <p:spPr>
          <a:xfrm>
            <a:off x="1381117" y="0"/>
            <a:ext cx="7762882" cy="5143500"/>
          </a:xfrm>
          <a:prstGeom prst="rect">
            <a:avLst/>
          </a:prstGeom>
          <a:noFill/>
          <a:ln>
            <a:noFill/>
          </a:ln>
        </p:spPr>
      </p:pic>
      <p:pic>
        <p:nvPicPr>
          <p:cNvPr id="167" name="Google Shape;167;p27"/>
          <p:cNvPicPr preferRelativeResize="0"/>
          <p:nvPr/>
        </p:nvPicPr>
        <p:blipFill>
          <a:blip r:embed="rId4">
            <a:alphaModFix/>
          </a:blip>
          <a:stretch>
            <a:fillRect/>
          </a:stretch>
        </p:blipFill>
        <p:spPr>
          <a:xfrm>
            <a:off x="0" y="0"/>
            <a:ext cx="9144000" cy="5143500"/>
          </a:xfrm>
          <a:prstGeom prst="rect">
            <a:avLst/>
          </a:prstGeom>
          <a:noFill/>
          <a:ln>
            <a:noFill/>
          </a:ln>
        </p:spPr>
      </p:pic>
      <p:pic>
        <p:nvPicPr>
          <p:cNvPr id="168" name="Google Shape;168;p27"/>
          <p:cNvPicPr preferRelativeResize="0"/>
          <p:nvPr/>
        </p:nvPicPr>
        <p:blipFill>
          <a:blip r:embed="rId5">
            <a:alphaModFix/>
          </a:blip>
          <a:stretch>
            <a:fillRect/>
          </a:stretch>
        </p:blipFill>
        <p:spPr>
          <a:xfrm>
            <a:off x="0" y="0"/>
            <a:ext cx="9144000" cy="5143500"/>
          </a:xfrm>
          <a:prstGeom prst="rect">
            <a:avLst/>
          </a:prstGeom>
          <a:noFill/>
          <a:ln>
            <a:noFill/>
          </a:ln>
        </p:spPr>
      </p:pic>
      <p:pic>
        <p:nvPicPr>
          <p:cNvPr id="169" name="Google Shape;169;p27"/>
          <p:cNvPicPr preferRelativeResize="0"/>
          <p:nvPr/>
        </p:nvPicPr>
        <p:blipFill>
          <a:blip r:embed="rId6">
            <a:alphaModFix/>
          </a:blip>
          <a:stretch>
            <a:fillRect/>
          </a:stretch>
        </p:blipFill>
        <p:spPr>
          <a:xfrm>
            <a:off x="0" y="0"/>
            <a:ext cx="9144000" cy="51435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3" name="Shape 173"/>
        <p:cNvGrpSpPr/>
        <p:nvPr/>
      </p:nvGrpSpPr>
      <p:grpSpPr>
        <a:xfrm>
          <a:off x="0" y="0"/>
          <a:ext cx="0" cy="0"/>
          <a:chOff x="0" y="0"/>
          <a:chExt cx="0" cy="0"/>
        </a:xfrm>
      </p:grpSpPr>
      <p:sp>
        <p:nvSpPr>
          <p:cNvPr id="174" name="Google Shape;174;p2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min_sample_split</a:t>
            </a:r>
            <a:endParaRPr/>
          </a:p>
        </p:txBody>
      </p:sp>
      <p:pic>
        <p:nvPicPr>
          <p:cNvPr id="175" name="Google Shape;175;p28"/>
          <p:cNvPicPr preferRelativeResize="0"/>
          <p:nvPr/>
        </p:nvPicPr>
        <p:blipFill>
          <a:blip r:embed="rId3">
            <a:alphaModFix/>
          </a:blip>
          <a:stretch>
            <a:fillRect/>
          </a:stretch>
        </p:blipFill>
        <p:spPr>
          <a:xfrm>
            <a:off x="4046700" y="1681575"/>
            <a:ext cx="5097300" cy="3461925"/>
          </a:xfrm>
          <a:prstGeom prst="rect">
            <a:avLst/>
          </a:prstGeom>
          <a:noFill/>
          <a:ln>
            <a:noFill/>
          </a:ln>
        </p:spPr>
      </p:pic>
      <p:pic>
        <p:nvPicPr>
          <p:cNvPr id="176" name="Google Shape;176;p28"/>
          <p:cNvPicPr preferRelativeResize="0"/>
          <p:nvPr/>
        </p:nvPicPr>
        <p:blipFill>
          <a:blip r:embed="rId4">
            <a:alphaModFix/>
          </a:blip>
          <a:stretch>
            <a:fillRect/>
          </a:stretch>
        </p:blipFill>
        <p:spPr>
          <a:xfrm>
            <a:off x="-1" y="-7"/>
            <a:ext cx="9144000" cy="514351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0" name="Shape 180"/>
        <p:cNvGrpSpPr/>
        <p:nvPr/>
      </p:nvGrpSpPr>
      <p:grpSpPr>
        <a:xfrm>
          <a:off x="0" y="0"/>
          <a:ext cx="0" cy="0"/>
          <a:chOff x="0" y="0"/>
          <a:chExt cx="0" cy="0"/>
        </a:xfrm>
      </p:grpSpPr>
      <p:sp>
        <p:nvSpPr>
          <p:cNvPr id="181" name="Google Shape;181;p2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min_samples_leaf</a:t>
            </a:r>
            <a:endParaRPr/>
          </a:p>
        </p:txBody>
      </p:sp>
      <p:sp>
        <p:nvSpPr>
          <p:cNvPr id="182" name="Google Shape;182;p2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83" name="Google Shape;183;p29"/>
          <p:cNvPicPr preferRelativeResize="0"/>
          <p:nvPr/>
        </p:nvPicPr>
        <p:blipFill>
          <a:blip r:embed="rId3">
            <a:alphaModFix/>
          </a:blip>
          <a:stretch>
            <a:fillRect/>
          </a:stretch>
        </p:blipFill>
        <p:spPr>
          <a:xfrm>
            <a:off x="1" y="-1"/>
            <a:ext cx="8017308" cy="5143500"/>
          </a:xfrm>
          <a:prstGeom prst="rect">
            <a:avLst/>
          </a:prstGeom>
          <a:noFill/>
          <a:ln>
            <a:noFill/>
          </a:ln>
        </p:spPr>
      </p:pic>
      <p:pic>
        <p:nvPicPr>
          <p:cNvPr id="184" name="Google Shape;184;p29"/>
          <p:cNvPicPr preferRelativeResize="0"/>
          <p:nvPr/>
        </p:nvPicPr>
        <p:blipFill>
          <a:blip r:embed="rId4">
            <a:alphaModFix/>
          </a:blip>
          <a:stretch>
            <a:fillRect/>
          </a:stretch>
        </p:blipFill>
        <p:spPr>
          <a:xfrm>
            <a:off x="0" y="0"/>
            <a:ext cx="9144000" cy="51435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8" name="Shape 188"/>
        <p:cNvGrpSpPr/>
        <p:nvPr/>
      </p:nvGrpSpPr>
      <p:grpSpPr>
        <a:xfrm>
          <a:off x="0" y="0"/>
          <a:ext cx="0" cy="0"/>
          <a:chOff x="0" y="0"/>
          <a:chExt cx="0" cy="0"/>
        </a:xfrm>
      </p:grpSpPr>
      <p:sp>
        <p:nvSpPr>
          <p:cNvPr id="189" name="Google Shape;189;p3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Discussion</a:t>
            </a:r>
            <a:endParaRPr/>
          </a:p>
        </p:txBody>
      </p:sp>
      <p:sp>
        <p:nvSpPr>
          <p:cNvPr id="190" name="Google Shape;190;p3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Interesting points (e.g. why we picked k=10 clusters, which feature selection tool, why not data reduction, why delete as opposed to include categorical data, etc.) limitations, further study recommendations</a:t>
            </a:r>
            <a:endParaRPr/>
          </a:p>
        </p:txBody>
      </p:sp>
      <p:pic>
        <p:nvPicPr>
          <p:cNvPr id="191" name="Google Shape;191;p30"/>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5" name="Shape 195"/>
        <p:cNvGrpSpPr/>
        <p:nvPr/>
      </p:nvGrpSpPr>
      <p:grpSpPr>
        <a:xfrm>
          <a:off x="0" y="0"/>
          <a:ext cx="0" cy="0"/>
          <a:chOff x="0" y="0"/>
          <a:chExt cx="0" cy="0"/>
        </a:xfrm>
      </p:grpSpPr>
      <p:pic>
        <p:nvPicPr>
          <p:cNvPr id="196" name="Google Shape;196;p31"/>
          <p:cNvPicPr preferRelativeResize="0"/>
          <p:nvPr/>
        </p:nvPicPr>
        <p:blipFill>
          <a:blip r:embed="rId3">
            <a:alphaModFix/>
          </a:blip>
          <a:stretch>
            <a:fillRect/>
          </a:stretch>
        </p:blipFill>
        <p:spPr>
          <a:xfrm>
            <a:off x="890063" y="928600"/>
            <a:ext cx="7363874" cy="3907625"/>
          </a:xfrm>
          <a:prstGeom prst="rect">
            <a:avLst/>
          </a:prstGeom>
          <a:noFill/>
          <a:ln>
            <a:noFill/>
          </a:ln>
        </p:spPr>
      </p:pic>
      <p:sp>
        <p:nvSpPr>
          <p:cNvPr id="197" name="Google Shape;197;p31"/>
          <p:cNvSpPr txBox="1"/>
          <p:nvPr/>
        </p:nvSpPr>
        <p:spPr>
          <a:xfrm>
            <a:off x="971975" y="178600"/>
            <a:ext cx="7417500" cy="75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Classification report for our training set</a:t>
            </a:r>
            <a:endParaRPr/>
          </a:p>
        </p:txBody>
      </p:sp>
      <p:pic>
        <p:nvPicPr>
          <p:cNvPr id="198" name="Google Shape;198;p31"/>
          <p:cNvPicPr preferRelativeResize="0"/>
          <p:nvPr/>
        </p:nvPicPr>
        <p:blipFill>
          <a:blip r:embed="rId4">
            <a:alphaModFix/>
          </a:blip>
          <a:stretch>
            <a:fillRect/>
          </a:stretch>
        </p:blipFill>
        <p:spPr>
          <a:xfrm>
            <a:off x="0" y="0"/>
            <a:ext cx="9144000" cy="51435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 name="Shape 60"/>
        <p:cNvGrpSpPr/>
        <p:nvPr/>
      </p:nvGrpSpPr>
      <p:grpSpPr>
        <a:xfrm>
          <a:off x="0" y="0"/>
          <a:ext cx="0" cy="0"/>
          <a:chOff x="0" y="0"/>
          <a:chExt cx="0" cy="0"/>
        </a:xfrm>
      </p:grpSpPr>
      <p:sp>
        <p:nvSpPr>
          <p:cNvPr id="61" name="Google Shape;61;p1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Intro slides</a:t>
            </a:r>
            <a:endParaRPr/>
          </a:p>
        </p:txBody>
      </p:sp>
      <p:sp>
        <p:nvSpPr>
          <p:cNvPr id="62" name="Google Shape;62;p1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Quick research problem description (1-2 sent max)</a:t>
            </a:r>
            <a:endParaRPr/>
          </a:p>
          <a:p>
            <a:pPr indent="0" lvl="0" marL="0" rtl="0" algn="l">
              <a:spcBef>
                <a:spcPts val="1600"/>
              </a:spcBef>
              <a:spcAft>
                <a:spcPts val="0"/>
              </a:spcAft>
              <a:buNone/>
            </a:pPr>
            <a:r>
              <a:rPr lang="en"/>
              <a:t>Background of cybersecurity as an industry, burden of health data and thus security in healthcare system, US and globally</a:t>
            </a:r>
            <a:endParaRPr/>
          </a:p>
          <a:p>
            <a:pPr indent="0" lvl="0" marL="0" rtl="0" algn="l">
              <a:spcBef>
                <a:spcPts val="1600"/>
              </a:spcBef>
              <a:spcAft>
                <a:spcPts val="1600"/>
              </a:spcAft>
              <a:buNone/>
            </a:pPr>
            <a:r>
              <a:rPr lang="en"/>
              <a:t>**Sell problem of why we need cybersecurity in healthcare**</a:t>
            </a:r>
            <a:endParaRPr/>
          </a:p>
        </p:txBody>
      </p:sp>
      <p:pic>
        <p:nvPicPr>
          <p:cNvPr id="63" name="Google Shape;63;p14"/>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2" name="Shape 202"/>
        <p:cNvGrpSpPr/>
        <p:nvPr/>
      </p:nvGrpSpPr>
      <p:grpSpPr>
        <a:xfrm>
          <a:off x="0" y="0"/>
          <a:ext cx="0" cy="0"/>
          <a:chOff x="0" y="0"/>
          <a:chExt cx="0" cy="0"/>
        </a:xfrm>
      </p:grpSpPr>
      <p:sp>
        <p:nvSpPr>
          <p:cNvPr id="203" name="Google Shape;203;p3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Classification report for testing set</a:t>
            </a:r>
            <a:endParaRPr/>
          </a:p>
        </p:txBody>
      </p:sp>
      <p:sp>
        <p:nvSpPr>
          <p:cNvPr id="204" name="Google Shape;204;p3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05" name="Google Shape;205;p32"/>
          <p:cNvPicPr preferRelativeResize="0"/>
          <p:nvPr/>
        </p:nvPicPr>
        <p:blipFill>
          <a:blip r:embed="rId3">
            <a:alphaModFix/>
          </a:blip>
          <a:stretch>
            <a:fillRect/>
          </a:stretch>
        </p:blipFill>
        <p:spPr>
          <a:xfrm>
            <a:off x="-77822" y="1409703"/>
            <a:ext cx="7304924" cy="3851675"/>
          </a:xfrm>
          <a:prstGeom prst="rect">
            <a:avLst/>
          </a:prstGeom>
          <a:noFill/>
          <a:ln>
            <a:noFill/>
          </a:ln>
        </p:spPr>
      </p:pic>
      <p:pic>
        <p:nvPicPr>
          <p:cNvPr id="206" name="Google Shape;206;p32"/>
          <p:cNvPicPr preferRelativeResize="0"/>
          <p:nvPr/>
        </p:nvPicPr>
        <p:blipFill>
          <a:blip r:embed="rId4">
            <a:alphaModFix/>
          </a:blip>
          <a:stretch>
            <a:fillRect/>
          </a:stretch>
        </p:blipFill>
        <p:spPr>
          <a:xfrm>
            <a:off x="0" y="0"/>
            <a:ext cx="9144000" cy="51435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0" name="Shape 210"/>
        <p:cNvGrpSpPr/>
        <p:nvPr/>
      </p:nvGrpSpPr>
      <p:grpSpPr>
        <a:xfrm>
          <a:off x="0" y="0"/>
          <a:ext cx="0" cy="0"/>
          <a:chOff x="0" y="0"/>
          <a:chExt cx="0" cy="0"/>
        </a:xfrm>
      </p:grpSpPr>
      <p:sp>
        <p:nvSpPr>
          <p:cNvPr id="211" name="Google Shape;211;p3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3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13" name="Google Shape;213;p33"/>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7" name="Shape 217"/>
        <p:cNvGrpSpPr/>
        <p:nvPr/>
      </p:nvGrpSpPr>
      <p:grpSpPr>
        <a:xfrm>
          <a:off x="0" y="0"/>
          <a:ext cx="0" cy="0"/>
          <a:chOff x="0" y="0"/>
          <a:chExt cx="0" cy="0"/>
        </a:xfrm>
      </p:grpSpPr>
      <p:sp>
        <p:nvSpPr>
          <p:cNvPr id="218" name="Google Shape;218;p3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3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20" name="Google Shape;220;p34"/>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4" name="Shape 224"/>
        <p:cNvGrpSpPr/>
        <p:nvPr/>
      </p:nvGrpSpPr>
      <p:grpSpPr>
        <a:xfrm>
          <a:off x="0" y="0"/>
          <a:ext cx="0" cy="0"/>
          <a:chOff x="0" y="0"/>
          <a:chExt cx="0" cy="0"/>
        </a:xfrm>
      </p:grpSpPr>
      <p:sp>
        <p:nvSpPr>
          <p:cNvPr id="225" name="Google Shape;225;p3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3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27" name="Google Shape;227;p35"/>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1" name="Shape 231"/>
        <p:cNvGrpSpPr/>
        <p:nvPr/>
      </p:nvGrpSpPr>
      <p:grpSpPr>
        <a:xfrm>
          <a:off x="0" y="0"/>
          <a:ext cx="0" cy="0"/>
          <a:chOff x="0" y="0"/>
          <a:chExt cx="0" cy="0"/>
        </a:xfrm>
      </p:grpSpPr>
      <p:sp>
        <p:nvSpPr>
          <p:cNvPr id="232" name="Google Shape;232;p3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3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34" name="Google Shape;234;p36"/>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8" name="Shape 238"/>
        <p:cNvGrpSpPr/>
        <p:nvPr/>
      </p:nvGrpSpPr>
      <p:grpSpPr>
        <a:xfrm>
          <a:off x="0" y="0"/>
          <a:ext cx="0" cy="0"/>
          <a:chOff x="0" y="0"/>
          <a:chExt cx="0" cy="0"/>
        </a:xfrm>
      </p:grpSpPr>
      <p:sp>
        <p:nvSpPr>
          <p:cNvPr id="239" name="Google Shape;239;p3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Thank you</a:t>
            </a:r>
            <a:endParaRPr/>
          </a:p>
        </p:txBody>
      </p:sp>
      <p:sp>
        <p:nvSpPr>
          <p:cNvPr id="240" name="Google Shape;240;p3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include paper citations, other references for further interest</a:t>
            </a:r>
            <a:endParaRPr/>
          </a:p>
          <a:p>
            <a:pPr indent="0" lvl="0" marL="0" rtl="0" algn="l">
              <a:spcBef>
                <a:spcPts val="1600"/>
              </a:spcBef>
              <a:spcAft>
                <a:spcPts val="0"/>
              </a:spcAft>
              <a:buNone/>
            </a:pPr>
            <a:r>
              <a:t/>
            </a:r>
            <a:endParaRPr/>
          </a:p>
          <a:p>
            <a:pPr indent="-298450" lvl="0" marL="457200" rtl="0" algn="l">
              <a:spcBef>
                <a:spcPts val="1600"/>
              </a:spcBef>
              <a:spcAft>
                <a:spcPts val="0"/>
              </a:spcAft>
              <a:buClr>
                <a:schemeClr val="dk1"/>
              </a:buClr>
              <a:buSzPts val="1100"/>
              <a:buChar char="●"/>
            </a:pPr>
            <a:r>
              <a:rPr lang="en" sz="1100">
                <a:solidFill>
                  <a:schemeClr val="dk1"/>
                </a:solidFill>
              </a:rPr>
              <a:t>Moustafa, Nour. </a:t>
            </a:r>
            <a:r>
              <a:rPr lang="en" sz="1100" u="sng">
                <a:solidFill>
                  <a:schemeClr val="hlink"/>
                </a:solidFill>
                <a:hlinkClick r:id="rId3"/>
              </a:rPr>
              <a:t>Designing an online and reliable statistical anomaly detection framework for dealing with large high-speed network traffic.</a:t>
            </a:r>
            <a:r>
              <a:rPr lang="en" sz="1100">
                <a:solidFill>
                  <a:schemeClr val="dk1"/>
                </a:solidFill>
              </a:rPr>
              <a:t> Diss. </a:t>
            </a:r>
            <a:r>
              <a:rPr i="1" lang="en" sz="1100">
                <a:solidFill>
                  <a:schemeClr val="dk1"/>
                </a:solidFill>
              </a:rPr>
              <a:t>University of New South Wales, Canberra, Australia, 2017.</a:t>
            </a:r>
            <a:endParaRPr i="1" sz="1100">
              <a:solidFill>
                <a:schemeClr val="dk1"/>
              </a:solidFill>
            </a:endParaRPr>
          </a:p>
          <a:p>
            <a:pPr indent="0" lvl="0" marL="0" rtl="0" algn="l">
              <a:spcBef>
                <a:spcPts val="1200"/>
              </a:spcBef>
              <a:spcAft>
                <a:spcPts val="1600"/>
              </a:spcAft>
              <a:buNone/>
            </a:pPr>
            <a:r>
              <a:t/>
            </a:r>
            <a:endParaRPr/>
          </a:p>
        </p:txBody>
      </p:sp>
      <p:pic>
        <p:nvPicPr>
          <p:cNvPr id="241" name="Google Shape;241;p37"/>
          <p:cNvPicPr preferRelativeResize="0"/>
          <p:nvPr/>
        </p:nvPicPr>
        <p:blipFill>
          <a:blip r:embed="rId4">
            <a:alphaModFix/>
          </a:blip>
          <a:stretch>
            <a:fillRect/>
          </a:stretch>
        </p:blipFill>
        <p:spPr>
          <a:xfrm>
            <a:off x="0" y="0"/>
            <a:ext cx="9144000" cy="51435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5" name="Shape 245"/>
        <p:cNvGrpSpPr/>
        <p:nvPr/>
      </p:nvGrpSpPr>
      <p:grpSpPr>
        <a:xfrm>
          <a:off x="0" y="0"/>
          <a:ext cx="0" cy="0"/>
          <a:chOff x="0" y="0"/>
          <a:chExt cx="0" cy="0"/>
        </a:xfrm>
      </p:grpSpPr>
      <p:sp>
        <p:nvSpPr>
          <p:cNvPr id="246" name="Google Shape;246;p3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3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48" name="Google Shape;248;p38"/>
          <p:cNvPicPr preferRelativeResize="0"/>
          <p:nvPr/>
        </p:nvPicPr>
        <p:blipFill>
          <a:blip r:embed="rId3">
            <a:alphaModFix/>
          </a:blip>
          <a:stretch>
            <a:fillRect/>
          </a:stretch>
        </p:blipFill>
        <p:spPr>
          <a:xfrm>
            <a:off x="311695" y="86400"/>
            <a:ext cx="7677760" cy="5143499"/>
          </a:xfrm>
          <a:prstGeom prst="rect">
            <a:avLst/>
          </a:prstGeom>
          <a:noFill/>
          <a:ln>
            <a:noFill/>
          </a:ln>
        </p:spPr>
      </p:pic>
      <p:pic>
        <p:nvPicPr>
          <p:cNvPr id="249" name="Google Shape;249;p38"/>
          <p:cNvPicPr preferRelativeResize="0"/>
          <p:nvPr/>
        </p:nvPicPr>
        <p:blipFill>
          <a:blip r:embed="rId4">
            <a:alphaModFix/>
          </a:blip>
          <a:stretch>
            <a:fillRect/>
          </a:stretch>
        </p:blipFill>
        <p:spPr>
          <a:xfrm>
            <a:off x="0" y="0"/>
            <a:ext cx="9144000" cy="51435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 name="Shape 67"/>
        <p:cNvGrpSpPr/>
        <p:nvPr/>
      </p:nvGrpSpPr>
      <p:grpSpPr>
        <a:xfrm>
          <a:off x="0" y="0"/>
          <a:ext cx="0" cy="0"/>
          <a:chOff x="0" y="0"/>
          <a:chExt cx="0" cy="0"/>
        </a:xfrm>
      </p:grpSpPr>
      <p:sp>
        <p:nvSpPr>
          <p:cNvPr id="68" name="Google Shape;68;p1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1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70" name="Google Shape;70;p15"/>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 name="Shape 74"/>
        <p:cNvGrpSpPr/>
        <p:nvPr/>
      </p:nvGrpSpPr>
      <p:grpSpPr>
        <a:xfrm>
          <a:off x="0" y="0"/>
          <a:ext cx="0" cy="0"/>
          <a:chOff x="0" y="0"/>
          <a:chExt cx="0" cy="0"/>
        </a:xfrm>
      </p:grpSpPr>
      <p:sp>
        <p:nvSpPr>
          <p:cNvPr id="75" name="Google Shape;75;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77" name="Google Shape;77;p16"/>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 name="Shape 81"/>
        <p:cNvGrpSpPr/>
        <p:nvPr/>
      </p:nvGrpSpPr>
      <p:grpSpPr>
        <a:xfrm>
          <a:off x="0" y="0"/>
          <a:ext cx="0" cy="0"/>
          <a:chOff x="0" y="0"/>
          <a:chExt cx="0" cy="0"/>
        </a:xfrm>
      </p:grpSpPr>
      <p:sp>
        <p:nvSpPr>
          <p:cNvPr id="82" name="Google Shape;82;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1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84" name="Google Shape;84;p17"/>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 name="Shape 88"/>
        <p:cNvGrpSpPr/>
        <p:nvPr/>
      </p:nvGrpSpPr>
      <p:grpSpPr>
        <a:xfrm>
          <a:off x="0" y="0"/>
          <a:ext cx="0" cy="0"/>
          <a:chOff x="0" y="0"/>
          <a:chExt cx="0" cy="0"/>
        </a:xfrm>
      </p:grpSpPr>
      <p:sp>
        <p:nvSpPr>
          <p:cNvPr id="89" name="Google Shape;89;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Methods</a:t>
            </a:r>
            <a:endParaRPr/>
          </a:p>
        </p:txBody>
      </p:sp>
      <p:sp>
        <p:nvSpPr>
          <p:cNvPr id="90" name="Google Shape;90;p1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Flowchart of methodology to approach this specific problem</a:t>
            </a:r>
            <a:endParaRPr/>
          </a:p>
          <a:p>
            <a:pPr indent="0" lvl="0" marL="0" rtl="0" algn="l">
              <a:spcBef>
                <a:spcPts val="1600"/>
              </a:spcBef>
              <a:spcAft>
                <a:spcPts val="1600"/>
              </a:spcAft>
              <a:buNone/>
            </a:pPr>
            <a:r>
              <a:rPr lang="en"/>
              <a:t>Which analyses we used, (e.g. imported data, deleted/changed to numerica the categorical, split train set into evaluation, used SVM univariate analysis with k=10 clusters, and assessed accuracy with xyz method, all in python version xyz) </a:t>
            </a:r>
            <a:endParaRPr/>
          </a:p>
        </p:txBody>
      </p:sp>
      <p:pic>
        <p:nvPicPr>
          <p:cNvPr id="91" name="Google Shape;91;p18"/>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5" name="Shape 95"/>
        <p:cNvGrpSpPr/>
        <p:nvPr/>
      </p:nvGrpSpPr>
      <p:grpSpPr>
        <a:xfrm>
          <a:off x="0" y="0"/>
          <a:ext cx="0" cy="0"/>
          <a:chOff x="0" y="0"/>
          <a:chExt cx="0" cy="0"/>
        </a:xfrm>
      </p:grpSpPr>
      <p:sp>
        <p:nvSpPr>
          <p:cNvPr id="96" name="Google Shape;96;p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98" name="Google Shape;98;p19"/>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 name="Shape 102"/>
        <p:cNvGrpSpPr/>
        <p:nvPr/>
      </p:nvGrpSpPr>
      <p:grpSpPr>
        <a:xfrm>
          <a:off x="0" y="0"/>
          <a:ext cx="0" cy="0"/>
          <a:chOff x="0" y="0"/>
          <a:chExt cx="0" cy="0"/>
        </a:xfrm>
      </p:grpSpPr>
      <p:sp>
        <p:nvSpPr>
          <p:cNvPr id="103" name="Google Shape;103;p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2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05" name="Google Shape;105;p20"/>
          <p:cNvPicPr preferRelativeResize="0"/>
          <p:nvPr/>
        </p:nvPicPr>
        <p:blipFill>
          <a:blip r:embed="rId3">
            <a:alphaModFix/>
          </a:blip>
          <a:stretch>
            <a:fillRect/>
          </a:stretch>
        </p:blipFill>
        <p:spPr>
          <a:xfrm>
            <a:off x="0" y="0"/>
            <a:ext cx="9144000" cy="5143500"/>
          </a:xfrm>
          <a:prstGeom prst="rect">
            <a:avLst/>
          </a:prstGeom>
          <a:noFill/>
          <a:ln>
            <a:noFill/>
          </a:ln>
        </p:spPr>
      </p:pic>
      <p:pic>
        <p:nvPicPr>
          <p:cNvPr id="106" name="Google Shape;106;p20"/>
          <p:cNvPicPr preferRelativeResize="0"/>
          <p:nvPr/>
        </p:nvPicPr>
        <p:blipFill>
          <a:blip r:embed="rId4">
            <a:alphaModFix/>
          </a:blip>
          <a:stretch>
            <a:fillRect/>
          </a:stretch>
        </p:blipFill>
        <p:spPr>
          <a:xfrm>
            <a:off x="0" y="0"/>
            <a:ext cx="9144000" cy="51435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 name="Shape 110"/>
        <p:cNvGrpSpPr/>
        <p:nvPr/>
      </p:nvGrpSpPr>
      <p:grpSpPr>
        <a:xfrm>
          <a:off x="0" y="0"/>
          <a:ext cx="0" cy="0"/>
          <a:chOff x="0" y="0"/>
          <a:chExt cx="0" cy="0"/>
        </a:xfrm>
      </p:grpSpPr>
      <p:sp>
        <p:nvSpPr>
          <p:cNvPr id="111" name="Google Shape;111;p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Results</a:t>
            </a:r>
            <a:endParaRPr/>
          </a:p>
        </p:txBody>
      </p:sp>
      <p:sp>
        <p:nvSpPr>
          <p:cNvPr id="112" name="Google Shape;112;p2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Features of importance, quick description, accuracy numbers </a:t>
            </a:r>
            <a:endParaRPr/>
          </a:p>
          <a:p>
            <a:pPr indent="0" lvl="0" marL="0" rtl="0" algn="l">
              <a:spcBef>
                <a:spcPts val="1600"/>
              </a:spcBef>
              <a:spcAft>
                <a:spcPts val="1600"/>
              </a:spcAft>
              <a:buNone/>
            </a:pPr>
            <a:r>
              <a:t/>
            </a:r>
            <a:endParaRPr/>
          </a:p>
        </p:txBody>
      </p:sp>
      <p:pic>
        <p:nvPicPr>
          <p:cNvPr id="113" name="Google Shape;113;p21"/>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